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Roboto Medium"/>
      <p:regular r:id="rId51"/>
      <p:bold r:id="rId52"/>
      <p:italic r:id="rId53"/>
      <p:boldItalic r:id="rId54"/>
    </p:embeddedFont>
    <p:embeddedFont>
      <p:font typeface="Lato"/>
      <p:regular r:id="rId55"/>
      <p:bold r:id="rId56"/>
      <p:italic r:id="rId57"/>
      <p:boldItalic r:id="rId58"/>
    </p:embeddedFont>
    <p:embeddedFont>
      <p:font typeface="Raleway Thin"/>
      <p:regular r:id="rId59"/>
      <p:bold r:id="rId60"/>
      <p:italic r:id="rId61"/>
      <p:boldItalic r:id="rId62"/>
    </p:embeddedFont>
    <p:embeddedFont>
      <p:font typeface="Pacifico"/>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Thin-boldItalic.fntdata"/><Relationship Id="rId61" Type="http://schemas.openxmlformats.org/officeDocument/2006/relationships/font" Target="fonts/RalewayThin-italic.fntdata"/><Relationship Id="rId20" Type="http://schemas.openxmlformats.org/officeDocument/2006/relationships/slide" Target="slides/slide15.xml"/><Relationship Id="rId63" Type="http://schemas.openxmlformats.org/officeDocument/2006/relationships/font" Target="fonts/Pacifico-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Thin-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RalewayThin-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eadb57cb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eadb57cb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eadb57cb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eadb57cb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eadb57cb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eadb57cb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eadb57cb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eadb57cb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eadb57cb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eadb57cb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 folium for map visualization, and Geopy for geocoding reversing to address names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eadb57cb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eadb57cb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eadb57cb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eadb57cb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left one is </a:t>
            </a:r>
            <a:r>
              <a:rPr lang="en" sz="1200">
                <a:solidFill>
                  <a:srgbClr val="1A1A1A"/>
                </a:solidFill>
                <a:latin typeface="Times New Roman"/>
                <a:ea typeface="Times New Roman"/>
                <a:cs typeface="Times New Roman"/>
                <a:sym typeface="Times New Roman"/>
              </a:rPr>
              <a:t>Pickup Location with highlighted trip distance</a:t>
            </a:r>
            <a:endParaRPr sz="1200">
              <a:solidFill>
                <a:srgbClr val="1A1A1A"/>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1A1A1A"/>
                </a:solidFill>
                <a:latin typeface="Times New Roman"/>
                <a:ea typeface="Times New Roman"/>
                <a:cs typeface="Times New Roman"/>
                <a:sym typeface="Times New Roman"/>
              </a:rPr>
              <a:t>The right one is outlook of study area</a:t>
            </a:r>
            <a:endParaRPr sz="1200">
              <a:solidFill>
                <a:srgbClr val="1A1A1A"/>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eadb57cb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eadb57cb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db57cb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db57cb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db57cb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db57cb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eadb57cb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eadb57cb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eadb57cb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eadb57cb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eadb57cb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eadb57cb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eadb57cb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eadb57cb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chemeClr val="dk1"/>
                </a:solidFill>
                <a:highlight>
                  <a:srgbClr val="FFFFFE"/>
                </a:highlight>
                <a:latin typeface="Times New Roman"/>
                <a:ea typeface="Times New Roman"/>
                <a:cs typeface="Times New Roman"/>
                <a:sym typeface="Times New Roman"/>
              </a:rPr>
              <a:t>In addition, Prophet can also incorporate possible effects from </a:t>
            </a:r>
            <a:r>
              <a:rPr lang="en" sz="1200">
                <a:solidFill>
                  <a:schemeClr val="dk1"/>
                </a:solidFill>
                <a:highlight>
                  <a:srgbClr val="FFFFFE"/>
                </a:highlight>
                <a:latin typeface="Times New Roman"/>
                <a:ea typeface="Times New Roman"/>
                <a:cs typeface="Times New Roman"/>
                <a:sym typeface="Times New Roman"/>
              </a:rPr>
              <a:t>manually</a:t>
            </a:r>
            <a:r>
              <a:rPr lang="en" sz="1200">
                <a:solidFill>
                  <a:schemeClr val="dk1"/>
                </a:solidFill>
                <a:highlight>
                  <a:srgbClr val="FFFFFE"/>
                </a:highlight>
                <a:latin typeface="Times New Roman"/>
                <a:ea typeface="Times New Roman"/>
                <a:cs typeface="Times New Roman"/>
                <a:sym typeface="Times New Roman"/>
              </a:rPr>
              <a:t> </a:t>
            </a:r>
            <a:r>
              <a:rPr lang="en" sz="1200">
                <a:solidFill>
                  <a:schemeClr val="dk1"/>
                </a:solidFill>
                <a:highlight>
                  <a:srgbClr val="FFFFFE"/>
                </a:highlight>
                <a:latin typeface="Times New Roman"/>
                <a:ea typeface="Times New Roman"/>
                <a:cs typeface="Times New Roman"/>
                <a:sym typeface="Times New Roman"/>
              </a:rPr>
              <a:t>specified</a:t>
            </a:r>
            <a:r>
              <a:rPr lang="en" sz="1200">
                <a:solidFill>
                  <a:schemeClr val="dk1"/>
                </a:solidFill>
                <a:highlight>
                  <a:srgbClr val="FFFFFE"/>
                </a:highlight>
                <a:latin typeface="Times New Roman"/>
                <a:ea typeface="Times New Roman"/>
                <a:cs typeface="Times New Roman"/>
                <a:sym typeface="Times New Roman"/>
              </a:rPr>
              <a:t> time range.</a:t>
            </a:r>
            <a:endParaRPr sz="12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2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1200">
                <a:solidFill>
                  <a:schemeClr val="dk1"/>
                </a:solidFill>
                <a:highlight>
                  <a:srgbClr val="FFFFFE"/>
                </a:highlight>
                <a:latin typeface="Times New Roman"/>
                <a:ea typeface="Times New Roman"/>
                <a:cs typeface="Times New Roman"/>
                <a:sym typeface="Times New Roman"/>
              </a:rPr>
              <a:t>Our component plot now includes a holidays component, which is the weekends we specified), with spikes indicating the magnitude of influence those holidays have on the value.</a:t>
            </a:r>
            <a:endParaRPr sz="12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t/>
            </a:r>
            <a:endParaRPr sz="1200">
              <a:solidFill>
                <a:schemeClr val="dk1"/>
              </a:solidFill>
              <a:highlight>
                <a:srgbClr val="FFFFFE"/>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eadb57cb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eadb57cb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eadb57cb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eadb57cb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eadb57cb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eadb57cb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eadb57cb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eadb57cb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eadb57cb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eadb57cb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eadb57cb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eadb57cb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eadb57cb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eadb57cb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eadb57cb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eadb57cb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eadb57cb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eadb57cb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eadb57c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eadb57c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ea038dc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ea038dc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038d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038d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graph, we can see the general trend of predicted hourly trips is similar to that of actual hourly trips from 11am to 22pm at Feb 12th. The calculated mean absolute error is 520, which is much lower than 767 of Prophet model.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ea038dc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ea038dc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ea038dc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ea038dc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graph, we can see the general trend of predicted hourly trips is similar to that of actual hourly trips from 11am to 22pm at Feb 12th. The calculated mean absolute error is 490, which is much lower than 767 of Prophet model and 520 of univariate LSTM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db57cb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db57cb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eadb57cb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eadb57cb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open the table of contents for quick review. And you could connect with GPU/CPU runtime as you like. Cheers ^_^</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eadb57cb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eadb57cb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eadb57cb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eadb57cb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200">
                <a:solidFill>
                  <a:srgbClr val="212121"/>
                </a:solidFill>
                <a:highlight>
                  <a:srgbClr val="FFFFFF"/>
                </a:highlight>
              </a:rPr>
              <a:t>From the figure above, it implies the distance data is skewed by outliers. So we should do some preprocessing at first!</a:t>
            </a:r>
            <a:endParaRPr sz="1200">
              <a:solidFill>
                <a:schemeClr val="dk1"/>
              </a:solidFill>
              <a:highlight>
                <a:srgbClr val="FFFFFE"/>
              </a:highlight>
            </a:endParaRPr>
          </a:p>
          <a:p>
            <a:pPr indent="0" lvl="0" marL="0" rtl="0" algn="l">
              <a:lnSpc>
                <a:spcPct val="135714"/>
              </a:lnSpc>
              <a:spcBef>
                <a:spcPts val="0"/>
              </a:spcBef>
              <a:spcAft>
                <a:spcPts val="0"/>
              </a:spcAft>
              <a:buNone/>
            </a:pPr>
            <a:r>
              <a:t/>
            </a:r>
            <a:endParaRPr sz="1200">
              <a:solidFill>
                <a:schemeClr val="dk1"/>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en" sz="1200">
                <a:solidFill>
                  <a:schemeClr val="dk1"/>
                </a:solidFill>
                <a:highlight>
                  <a:srgbClr val="FFFFFE"/>
                </a:highlight>
              </a:rPr>
              <a:t>The trip distance data without outliers is defined as distance is not positive and located further than 3 standard deviations from the mean. We assume that the trips are not random, there have non-zero autocorrelation which may due to the working man behavior like rushing to work. hence the trip distance distribution is not a symmetric Gaussian distribution.</a:t>
            </a:r>
            <a:endParaRPr sz="1200">
              <a:solidFill>
                <a:schemeClr val="dk1"/>
              </a:solidFill>
              <a:highlight>
                <a:srgbClr val="FFFFFE"/>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eadb57cb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eadb57cb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eadb57cb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eadb57cb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Similar with the graph above, people takes green taxi for the longer median trip distance at 6am and 7am. And people takes taxi with the longest trip distance at 6am. Because this graph used the weekday trip distance data, my thinking is that most taxi are used for commuting to work which starting at near 8am. What's more, people who tend to commute by taxi should be living further from their company location. Regarding the slightly longer trip distance at 6am compared to 7am, I think it's due to more people take taxi at 6am to work than at 7am.</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It's obvious that the shorter trip distance during 1am to 5am and 15am to 21am may due to less people go to work by green taxi before go to work and after duty. But it's interesting that how do people get back home? Maybe they will take vehicles or transportation that are cheaper than green taxi.</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evening peak is shorter than the morning peak, I suspect that people like to take taxes to work in order to avoid being late.</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eadb57c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eadb57c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Here we visualize the median trip distance on weekend. It's noticed that the longer trip distance happens at 7am and 8am, and 7am has the longest median trip distance on weekend and its median trip distance is smaller than highest distance on weekday.</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 also noticed that the difference between the longer median trip distance at 7am and 8am and the rest of the data is not as significantly large as for the weekends. My assumptions are as following:</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People don't have to commute to work at early morning on weekends. Hence, the peak of hourly median trip distance is shifted one hour later than that of weekdays.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The lower median trip distances on weekends are commonly higher than that on weekdays. I think people would be taking part in some kind of recreations on weekends,therefore, they may stay late outside in the evening, go to airport for traveling or working, shopping or having a picnic in the afternoon, and then take green taxi to go back home.</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eadb57cb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eadb57cb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 </a:t>
            </a:r>
            <a:r>
              <a:rPr lang="en"/>
              <a:t>Green taxi Analysis for February 2016</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Yixuan Zhou</a:t>
            </a:r>
            <a:endParaRPr/>
          </a:p>
          <a:p>
            <a:pPr indent="0" lvl="0" marL="0" rtl="0" algn="l">
              <a:spcBef>
                <a:spcPts val="0"/>
              </a:spcBef>
              <a:spcAft>
                <a:spcPts val="0"/>
              </a:spcAft>
              <a:buNone/>
            </a:pPr>
            <a:r>
              <a:rPr lang="en"/>
              <a:t>Feb 20,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8529"/>
              <a:buFont typeface="Arial"/>
              <a:buNone/>
            </a:pPr>
            <a:r>
              <a:rPr lang="en" sz="2040"/>
              <a:t>Comparison between hourly median trip distance in weekday and weekend</a:t>
            </a:r>
            <a:endParaRPr/>
          </a:p>
        </p:txBody>
      </p:sp>
      <p:pic>
        <p:nvPicPr>
          <p:cNvPr id="149" name="Google Shape;149;p22"/>
          <p:cNvPicPr preferRelativeResize="0"/>
          <p:nvPr/>
        </p:nvPicPr>
        <p:blipFill>
          <a:blip r:embed="rId3">
            <a:alphaModFix/>
          </a:blip>
          <a:stretch>
            <a:fillRect/>
          </a:stretch>
        </p:blipFill>
        <p:spPr>
          <a:xfrm>
            <a:off x="877225" y="2227650"/>
            <a:ext cx="4373075" cy="2692225"/>
          </a:xfrm>
          <a:prstGeom prst="rect">
            <a:avLst/>
          </a:prstGeom>
          <a:noFill/>
          <a:ln>
            <a:noFill/>
          </a:ln>
        </p:spPr>
      </p:pic>
      <p:sp>
        <p:nvSpPr>
          <p:cNvPr id="150" name="Google Shape;150;p22"/>
          <p:cNvSpPr txBox="1"/>
          <p:nvPr/>
        </p:nvSpPr>
        <p:spPr>
          <a:xfrm>
            <a:off x="5466350" y="2348125"/>
            <a:ext cx="340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12121"/>
                </a:solidFill>
                <a:highlight>
                  <a:srgbClr val="FFFFFF"/>
                </a:highlight>
                <a:latin typeface="Raleway Thin"/>
                <a:ea typeface="Raleway Thin"/>
                <a:cs typeface="Raleway Thin"/>
                <a:sym typeface="Raleway Thin"/>
              </a:rPr>
              <a:t>Median trip tends to be longer on weekends than on weekdays. </a:t>
            </a:r>
            <a:endParaRPr>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t/>
            </a:r>
            <a:endParaRPr>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a:solidFill>
                  <a:srgbClr val="212121"/>
                </a:solidFill>
                <a:highlight>
                  <a:srgbClr val="FFFFFF"/>
                </a:highlight>
                <a:latin typeface="Raleway Thin"/>
                <a:ea typeface="Raleway Thin"/>
                <a:cs typeface="Raleway Thin"/>
                <a:sym typeface="Raleway Thin"/>
              </a:rPr>
              <a:t>Overall, the longest trip is in the early morning period</a:t>
            </a:r>
            <a:endParaRPr sz="1600">
              <a:latin typeface="Raleway Thin"/>
              <a:ea typeface="Raleway Thin"/>
              <a:cs typeface="Raleway Thin"/>
              <a:sym typeface="Raleway Th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340">
                <a:solidFill>
                  <a:srgbClr val="FFFFFF"/>
                </a:solidFill>
              </a:rPr>
              <a:t>Q3: What are the most popular pickup locations on weekends vs weekdays?</a:t>
            </a:r>
            <a:endParaRPr sz="39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Pickup Location Data Exploration</a:t>
            </a:r>
            <a:endParaRPr sz="2040"/>
          </a:p>
          <a:p>
            <a:pPr indent="0" lvl="0" marL="0" rtl="0" algn="l">
              <a:spcBef>
                <a:spcPts val="0"/>
              </a:spcBef>
              <a:spcAft>
                <a:spcPts val="0"/>
              </a:spcAft>
              <a:buSzPts val="990"/>
              <a:buNone/>
            </a:pPr>
            <a:r>
              <a:t/>
            </a:r>
            <a:endParaRPr sz="2040"/>
          </a:p>
        </p:txBody>
      </p:sp>
      <p:pic>
        <p:nvPicPr>
          <p:cNvPr id="161" name="Google Shape;161;p24"/>
          <p:cNvPicPr preferRelativeResize="0"/>
          <p:nvPr/>
        </p:nvPicPr>
        <p:blipFill>
          <a:blip r:embed="rId3">
            <a:alphaModFix/>
          </a:blip>
          <a:stretch>
            <a:fillRect/>
          </a:stretch>
        </p:blipFill>
        <p:spPr>
          <a:xfrm>
            <a:off x="790250" y="2164425"/>
            <a:ext cx="6936976" cy="2261825"/>
          </a:xfrm>
          <a:prstGeom prst="rect">
            <a:avLst/>
          </a:prstGeom>
          <a:noFill/>
          <a:ln>
            <a:noFill/>
          </a:ln>
        </p:spPr>
      </p:pic>
      <p:sp>
        <p:nvSpPr>
          <p:cNvPr id="162" name="Google Shape;162;p24"/>
          <p:cNvSpPr txBox="1"/>
          <p:nvPr/>
        </p:nvSpPr>
        <p:spPr>
          <a:xfrm>
            <a:off x="4757345" y="3015625"/>
            <a:ext cx="39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FF0000"/>
                </a:solidFill>
                <a:latin typeface="Raleway Thin"/>
                <a:ea typeface="Raleway Thin"/>
                <a:cs typeface="Raleway Thin"/>
                <a:sym typeface="Raleway Thin"/>
              </a:rPr>
              <a:t>There are outliers in the pickup location!!</a:t>
            </a:r>
            <a:endParaRPr i="1" sz="1600">
              <a:solidFill>
                <a:srgbClr val="FF0000"/>
              </a:solidFill>
              <a:latin typeface="Raleway Thin"/>
              <a:ea typeface="Raleway Thin"/>
              <a:cs typeface="Raleway Thin"/>
              <a:sym typeface="Raleway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the pickup location data</a:t>
            </a:r>
            <a:endParaRPr/>
          </a:p>
        </p:txBody>
      </p:sp>
      <p:pic>
        <p:nvPicPr>
          <p:cNvPr id="168" name="Google Shape;168;p25"/>
          <p:cNvPicPr preferRelativeResize="0"/>
          <p:nvPr/>
        </p:nvPicPr>
        <p:blipFill>
          <a:blip r:embed="rId3">
            <a:alphaModFix/>
          </a:blip>
          <a:stretch>
            <a:fillRect/>
          </a:stretch>
        </p:blipFill>
        <p:spPr>
          <a:xfrm>
            <a:off x="729450" y="2078878"/>
            <a:ext cx="7113350" cy="258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66"/>
              <a:t>Weekend Pop</a:t>
            </a:r>
            <a:r>
              <a:rPr lang="en" sz="2266"/>
              <a:t>u</a:t>
            </a:r>
            <a:r>
              <a:rPr lang="en" sz="2266"/>
              <a:t>lar Pickup Locations</a:t>
            </a:r>
            <a:endParaRPr b="0" sz="1166">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74" name="Google Shape;174;p26"/>
          <p:cNvPicPr preferRelativeResize="0"/>
          <p:nvPr/>
        </p:nvPicPr>
        <p:blipFill>
          <a:blip r:embed="rId3">
            <a:alphaModFix/>
          </a:blip>
          <a:stretch>
            <a:fillRect/>
          </a:stretch>
        </p:blipFill>
        <p:spPr>
          <a:xfrm>
            <a:off x="729450" y="1994075"/>
            <a:ext cx="4487225" cy="2984850"/>
          </a:xfrm>
          <a:prstGeom prst="rect">
            <a:avLst/>
          </a:prstGeom>
          <a:noFill/>
          <a:ln>
            <a:noFill/>
          </a:ln>
        </p:spPr>
      </p:pic>
      <p:sp>
        <p:nvSpPr>
          <p:cNvPr id="175" name="Google Shape;175;p26"/>
          <p:cNvSpPr txBox="1"/>
          <p:nvPr/>
        </p:nvSpPr>
        <p:spPr>
          <a:xfrm>
            <a:off x="5301600" y="1791900"/>
            <a:ext cx="3842400" cy="335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1100">
                <a:solidFill>
                  <a:srgbClr val="212121"/>
                </a:solidFill>
                <a:highlight>
                  <a:srgbClr val="FFFFFF"/>
                </a:highlight>
                <a:latin typeface="Raleway"/>
                <a:ea typeface="Raleway"/>
                <a:cs typeface="Raleway"/>
                <a:sym typeface="Raleway"/>
              </a:rPr>
              <a:t>The Top 5 Weekend Pickup Locations in Feb 2016:</a:t>
            </a:r>
            <a:endParaRPr b="1" sz="1100">
              <a:solidFill>
                <a:srgbClr val="212121"/>
              </a:solidFill>
              <a:highlight>
                <a:srgbClr val="FFFFFF"/>
              </a:highlight>
              <a:latin typeface="Raleway"/>
              <a:ea typeface="Raleway"/>
              <a:cs typeface="Raleway"/>
              <a:sym typeface="Raleway"/>
            </a:endParaRPr>
          </a:p>
          <a:p>
            <a:pPr indent="-298450" lvl="0" marL="457200" rtl="0" algn="l">
              <a:lnSpc>
                <a:spcPct val="115000"/>
              </a:lnSpc>
              <a:spcBef>
                <a:spcPts val="600"/>
              </a:spcBef>
              <a:spcAft>
                <a:spcPts val="0"/>
              </a:spcAft>
              <a:buClr>
                <a:srgbClr val="212121"/>
              </a:buClr>
              <a:buSzPts val="1100"/>
              <a:buFont typeface="Raleway Thin"/>
              <a:buAutoNum type="arabicPeriod"/>
            </a:pPr>
            <a:r>
              <a:rPr lang="en" sz="1100">
                <a:solidFill>
                  <a:srgbClr val="212121"/>
                </a:solidFill>
                <a:highlight>
                  <a:srgbClr val="FFFFFF"/>
                </a:highlight>
                <a:latin typeface="Raleway Thin"/>
                <a:ea typeface="Raleway Thin"/>
                <a:cs typeface="Raleway Thin"/>
                <a:sym typeface="Raleway Thin"/>
              </a:rPr>
              <a:t>Jackson Heights 74th Street - Roosevelt Avenue (7), Broadway, Queens, Queens County, New York, 11373, United States: (6471 pickups)</a:t>
            </a:r>
            <a:endParaRPr sz="1100">
              <a:solidFill>
                <a:srgbClr val="212121"/>
              </a:solidFill>
              <a:highlight>
                <a:srgbClr val="FFFFFF"/>
              </a:highlight>
              <a:latin typeface="Raleway Thin"/>
              <a:ea typeface="Raleway Thin"/>
              <a:cs typeface="Raleway Thin"/>
              <a:sym typeface="Raleway Thin"/>
            </a:endParaRPr>
          </a:p>
          <a:p>
            <a:pPr indent="-298450" lvl="0" marL="457200" rtl="0" algn="l">
              <a:lnSpc>
                <a:spcPct val="115000"/>
              </a:lnSpc>
              <a:spcBef>
                <a:spcPts val="0"/>
              </a:spcBef>
              <a:spcAft>
                <a:spcPts val="0"/>
              </a:spcAft>
              <a:buClr>
                <a:srgbClr val="212121"/>
              </a:buClr>
              <a:buSzPts val="1100"/>
              <a:buFont typeface="Raleway Thin"/>
              <a:buAutoNum type="arabicPeriod"/>
            </a:pPr>
            <a:r>
              <a:rPr lang="en" sz="1100">
                <a:solidFill>
                  <a:srgbClr val="212121"/>
                </a:solidFill>
                <a:highlight>
                  <a:srgbClr val="FFFFFF"/>
                </a:highlight>
                <a:latin typeface="Raleway Thin"/>
                <a:ea typeface="Raleway Thin"/>
                <a:cs typeface="Raleway Thin"/>
                <a:sym typeface="Raleway Thin"/>
              </a:rPr>
              <a:t>107-34, 71st Avenue, Queens, Queens County, New York, 11375, United States: (5252 pickups)</a:t>
            </a:r>
            <a:endParaRPr sz="1100">
              <a:solidFill>
                <a:srgbClr val="212121"/>
              </a:solidFill>
              <a:highlight>
                <a:srgbClr val="FFFFFF"/>
              </a:highlight>
              <a:latin typeface="Raleway Thin"/>
              <a:ea typeface="Raleway Thin"/>
              <a:cs typeface="Raleway Thin"/>
              <a:sym typeface="Raleway Thin"/>
            </a:endParaRPr>
          </a:p>
          <a:p>
            <a:pPr indent="-298450" lvl="0" marL="457200" rtl="0" algn="l">
              <a:lnSpc>
                <a:spcPct val="115000"/>
              </a:lnSpc>
              <a:spcBef>
                <a:spcPts val="0"/>
              </a:spcBef>
              <a:spcAft>
                <a:spcPts val="0"/>
              </a:spcAft>
              <a:buClr>
                <a:srgbClr val="212121"/>
              </a:buClr>
              <a:buSzPts val="1100"/>
              <a:buFont typeface="Raleway Thin"/>
              <a:buAutoNum type="arabicPeriod"/>
            </a:pPr>
            <a:r>
              <a:rPr lang="en" sz="1100">
                <a:solidFill>
                  <a:srgbClr val="212121"/>
                </a:solidFill>
                <a:highlight>
                  <a:srgbClr val="FFFFFF"/>
                </a:highlight>
                <a:latin typeface="Raleway Thin"/>
                <a:ea typeface="Raleway Thin"/>
                <a:cs typeface="Raleway Thin"/>
                <a:sym typeface="Raleway Thin"/>
              </a:rPr>
              <a:t>East 125th Street, East Harlem, Manhattan Community Board 11, Manhattan, New York County, New York, 10035-3501, United States: (4792 pickups)</a:t>
            </a:r>
            <a:endParaRPr sz="1100">
              <a:solidFill>
                <a:srgbClr val="212121"/>
              </a:solidFill>
              <a:highlight>
                <a:srgbClr val="FFFFFF"/>
              </a:highlight>
              <a:latin typeface="Raleway Thin"/>
              <a:ea typeface="Raleway Thin"/>
              <a:cs typeface="Raleway Thin"/>
              <a:sym typeface="Raleway Thin"/>
            </a:endParaRPr>
          </a:p>
          <a:p>
            <a:pPr indent="-298450" lvl="0" marL="457200" rtl="0" algn="l">
              <a:lnSpc>
                <a:spcPct val="115000"/>
              </a:lnSpc>
              <a:spcBef>
                <a:spcPts val="0"/>
              </a:spcBef>
              <a:spcAft>
                <a:spcPts val="0"/>
              </a:spcAft>
              <a:buClr>
                <a:srgbClr val="212121"/>
              </a:buClr>
              <a:buSzPts val="1100"/>
              <a:buFont typeface="Raleway Thin"/>
              <a:buAutoNum type="arabicPeriod"/>
            </a:pPr>
            <a:r>
              <a:rPr lang="en" sz="1100">
                <a:solidFill>
                  <a:srgbClr val="212121"/>
                </a:solidFill>
                <a:highlight>
                  <a:srgbClr val="FFFFFF"/>
                </a:highlight>
                <a:latin typeface="Raleway Thin"/>
                <a:ea typeface="Raleway Thin"/>
                <a:cs typeface="Raleway Thin"/>
                <a:sym typeface="Raleway Thin"/>
              </a:rPr>
              <a:t>82, Wythe Avenue, Greenpoint, Brooklyn, Kings County, New York, 11249, United States: (4512 pickups)</a:t>
            </a:r>
            <a:endParaRPr sz="1100">
              <a:solidFill>
                <a:srgbClr val="212121"/>
              </a:solidFill>
              <a:highlight>
                <a:srgbClr val="FFFFFF"/>
              </a:highlight>
              <a:latin typeface="Raleway Thin"/>
              <a:ea typeface="Raleway Thin"/>
              <a:cs typeface="Raleway Thin"/>
              <a:sym typeface="Raleway Thin"/>
            </a:endParaRPr>
          </a:p>
          <a:p>
            <a:pPr indent="-298450" lvl="0" marL="457200" rtl="0" algn="l">
              <a:lnSpc>
                <a:spcPct val="115000"/>
              </a:lnSpc>
              <a:spcBef>
                <a:spcPts val="0"/>
              </a:spcBef>
              <a:spcAft>
                <a:spcPts val="0"/>
              </a:spcAft>
              <a:buClr>
                <a:srgbClr val="212121"/>
              </a:buClr>
              <a:buSzPts val="1100"/>
              <a:buFont typeface="Raleway Thin"/>
              <a:buAutoNum type="arabicPeriod"/>
            </a:pPr>
            <a:r>
              <a:rPr lang="en" sz="1100">
                <a:solidFill>
                  <a:srgbClr val="212121"/>
                </a:solidFill>
                <a:highlight>
                  <a:srgbClr val="FFFFFF"/>
                </a:highlight>
                <a:latin typeface="Raleway Thin"/>
                <a:ea typeface="Raleway Thin"/>
                <a:cs typeface="Raleway Thin"/>
                <a:sym typeface="Raleway Thin"/>
              </a:rPr>
              <a:t>160, North 7th Street, Williamsburg, Brooklyn, Kings County, New York, 11249, United States: (2770 pickups)</a:t>
            </a:r>
            <a:endParaRPr sz="1100">
              <a:solidFill>
                <a:srgbClr val="212121"/>
              </a:solidFill>
              <a:highlight>
                <a:srgbClr val="FFFFFF"/>
              </a:highlight>
              <a:latin typeface="Raleway Thin"/>
              <a:ea typeface="Raleway Thin"/>
              <a:cs typeface="Raleway Thin"/>
              <a:sym typeface="Raleway Th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Weekday Popular Pickup Locations</a:t>
            </a:r>
            <a:endParaRPr sz="2040"/>
          </a:p>
          <a:p>
            <a:pPr indent="0" lvl="0" marL="0" rtl="0" algn="l">
              <a:spcBef>
                <a:spcPts val="0"/>
              </a:spcBef>
              <a:spcAft>
                <a:spcPts val="0"/>
              </a:spcAft>
              <a:buSzPts val="990"/>
              <a:buNone/>
            </a:pPr>
            <a:r>
              <a:t/>
            </a:r>
            <a:endParaRPr sz="2040"/>
          </a:p>
        </p:txBody>
      </p:sp>
      <p:pic>
        <p:nvPicPr>
          <p:cNvPr id="181" name="Google Shape;181;p27"/>
          <p:cNvPicPr preferRelativeResize="0"/>
          <p:nvPr/>
        </p:nvPicPr>
        <p:blipFill>
          <a:blip r:embed="rId3">
            <a:alphaModFix/>
          </a:blip>
          <a:stretch>
            <a:fillRect/>
          </a:stretch>
        </p:blipFill>
        <p:spPr>
          <a:xfrm>
            <a:off x="729450" y="1964550"/>
            <a:ext cx="4547801" cy="2923599"/>
          </a:xfrm>
          <a:prstGeom prst="rect">
            <a:avLst/>
          </a:prstGeom>
          <a:noFill/>
          <a:ln>
            <a:noFill/>
          </a:ln>
        </p:spPr>
      </p:pic>
      <p:sp>
        <p:nvSpPr>
          <p:cNvPr id="182" name="Google Shape;182;p27"/>
          <p:cNvSpPr txBox="1"/>
          <p:nvPr/>
        </p:nvSpPr>
        <p:spPr>
          <a:xfrm>
            <a:off x="5350200" y="1905825"/>
            <a:ext cx="37938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aleway"/>
                <a:ea typeface="Raleway"/>
                <a:cs typeface="Raleway"/>
                <a:sym typeface="Raleway"/>
              </a:rPr>
              <a:t>The Top 5 Weekday Pickup Locations in Feb 2016:</a:t>
            </a:r>
            <a:endParaRPr b="1" sz="1100">
              <a:latin typeface="Raleway"/>
              <a:ea typeface="Raleway"/>
              <a:cs typeface="Raleway"/>
              <a:sym typeface="Raleway"/>
            </a:endParaRPr>
          </a:p>
          <a:p>
            <a:pPr indent="0" lvl="0" marL="0" rtl="0" algn="l">
              <a:spcBef>
                <a:spcPts val="0"/>
              </a:spcBef>
              <a:spcAft>
                <a:spcPts val="0"/>
              </a:spcAft>
              <a:buNone/>
            </a:pPr>
            <a:r>
              <a:t/>
            </a:r>
            <a:endParaRPr b="1" sz="1100">
              <a:latin typeface="Raleway"/>
              <a:ea typeface="Raleway"/>
              <a:cs typeface="Raleway"/>
              <a:sym typeface="Raleway"/>
            </a:endParaRPr>
          </a:p>
          <a:p>
            <a:pPr indent="-298450" lvl="0" marL="457200" rtl="0" algn="l">
              <a:spcBef>
                <a:spcPts val="0"/>
              </a:spcBef>
              <a:spcAft>
                <a:spcPts val="0"/>
              </a:spcAft>
              <a:buSzPts val="1100"/>
              <a:buFont typeface="Raleway Thin"/>
              <a:buAutoNum type="arabicPeriod"/>
            </a:pPr>
            <a:r>
              <a:rPr lang="en" sz="1100">
                <a:latin typeface="Raleway Thin"/>
                <a:ea typeface="Raleway Thin"/>
                <a:cs typeface="Raleway Thin"/>
                <a:sym typeface="Raleway Thin"/>
              </a:rPr>
              <a:t>107-34, 71st Avenue, Queens, Queens County, New York, 11375, United States: (13993 pickups)</a:t>
            </a:r>
            <a:endParaRPr sz="1100">
              <a:latin typeface="Raleway Thin"/>
              <a:ea typeface="Raleway Thin"/>
              <a:cs typeface="Raleway Thin"/>
              <a:sym typeface="Raleway Thin"/>
            </a:endParaRPr>
          </a:p>
          <a:p>
            <a:pPr indent="-298450" lvl="0" marL="457200" rtl="0" algn="l">
              <a:spcBef>
                <a:spcPts val="0"/>
              </a:spcBef>
              <a:spcAft>
                <a:spcPts val="0"/>
              </a:spcAft>
              <a:buSzPts val="1100"/>
              <a:buFont typeface="Raleway Thin"/>
              <a:buAutoNum type="arabicPeriod"/>
            </a:pPr>
            <a:r>
              <a:rPr lang="en" sz="1100">
                <a:latin typeface="Raleway Thin"/>
                <a:ea typeface="Raleway Thin"/>
                <a:cs typeface="Raleway Thin"/>
                <a:sym typeface="Raleway Thin"/>
              </a:rPr>
              <a:t>East 125th Street, East Harlem, Manhattan Community Board 11, Manhattan, New York County, New York, 10035-3501, United States: (13243 pickups)</a:t>
            </a:r>
            <a:endParaRPr sz="1100">
              <a:latin typeface="Raleway Thin"/>
              <a:ea typeface="Raleway Thin"/>
              <a:cs typeface="Raleway Thin"/>
              <a:sym typeface="Raleway Thin"/>
            </a:endParaRPr>
          </a:p>
          <a:p>
            <a:pPr indent="-298450" lvl="0" marL="457200" rtl="0" algn="l">
              <a:spcBef>
                <a:spcPts val="0"/>
              </a:spcBef>
              <a:spcAft>
                <a:spcPts val="0"/>
              </a:spcAft>
              <a:buSzPts val="1100"/>
              <a:buFont typeface="Raleway Thin"/>
              <a:buAutoNum type="arabicPeriod"/>
            </a:pPr>
            <a:r>
              <a:rPr lang="en" sz="1100">
                <a:latin typeface="Raleway Thin"/>
                <a:ea typeface="Raleway Thin"/>
                <a:cs typeface="Raleway Thin"/>
                <a:sym typeface="Raleway Thin"/>
              </a:rPr>
              <a:t>Jackson Heights 74th Street - Roosevelt Avenue (7), Broadway, Queens, Queens County, New York, 11373, United States: (12578 pickups)</a:t>
            </a:r>
            <a:endParaRPr sz="1100">
              <a:latin typeface="Raleway Thin"/>
              <a:ea typeface="Raleway Thin"/>
              <a:cs typeface="Raleway Thin"/>
              <a:sym typeface="Raleway Thin"/>
            </a:endParaRPr>
          </a:p>
          <a:p>
            <a:pPr indent="-298450" lvl="0" marL="457200" rtl="0" algn="l">
              <a:spcBef>
                <a:spcPts val="0"/>
              </a:spcBef>
              <a:spcAft>
                <a:spcPts val="0"/>
              </a:spcAft>
              <a:buSzPts val="1100"/>
              <a:buFont typeface="Raleway Thin"/>
              <a:buAutoNum type="arabicPeriod"/>
            </a:pPr>
            <a:r>
              <a:rPr lang="en" sz="1100">
                <a:latin typeface="Raleway Thin"/>
                <a:ea typeface="Raleway Thin"/>
                <a:cs typeface="Raleway Thin"/>
                <a:sym typeface="Raleway Thin"/>
              </a:rPr>
              <a:t>1465, Madison Avenue, East Harlem, Manhattan Community Board 11, Manhattan, New York County, New York, 10029, United States: (4512)</a:t>
            </a:r>
            <a:endParaRPr sz="1100">
              <a:latin typeface="Raleway Thin"/>
              <a:ea typeface="Raleway Thin"/>
              <a:cs typeface="Raleway Thin"/>
              <a:sym typeface="Raleway Thin"/>
            </a:endParaRPr>
          </a:p>
          <a:p>
            <a:pPr indent="-298450" lvl="0" marL="457200" rtl="0" algn="l">
              <a:spcBef>
                <a:spcPts val="0"/>
              </a:spcBef>
              <a:spcAft>
                <a:spcPts val="0"/>
              </a:spcAft>
              <a:buSzPts val="1100"/>
              <a:buFont typeface="Raleway Thin"/>
              <a:buAutoNum type="arabicPeriod"/>
            </a:pPr>
            <a:r>
              <a:rPr lang="en" sz="1100">
                <a:latin typeface="Raleway Thin"/>
                <a:ea typeface="Raleway Thin"/>
                <a:cs typeface="Raleway Thin"/>
                <a:sym typeface="Raleway Thin"/>
              </a:rPr>
              <a:t>160, North 7th Street, Williamsburg, Brooklyn, Kings County, New York, 11249, United States: (6110)</a:t>
            </a:r>
            <a:endParaRPr sz="1100">
              <a:latin typeface="Raleway Thin"/>
              <a:ea typeface="Raleway Thin"/>
              <a:cs typeface="Raleway Thin"/>
              <a:sym typeface="Raleway Th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Visualization of Pickup Location </a:t>
            </a:r>
            <a:endParaRPr sz="2040"/>
          </a:p>
        </p:txBody>
      </p:sp>
      <p:pic>
        <p:nvPicPr>
          <p:cNvPr id="188" name="Google Shape;188;p28"/>
          <p:cNvPicPr preferRelativeResize="0"/>
          <p:nvPr/>
        </p:nvPicPr>
        <p:blipFill>
          <a:blip r:embed="rId3">
            <a:alphaModFix/>
          </a:blip>
          <a:stretch>
            <a:fillRect/>
          </a:stretch>
        </p:blipFill>
        <p:spPr>
          <a:xfrm>
            <a:off x="671200" y="2040775"/>
            <a:ext cx="3621126" cy="2847375"/>
          </a:xfrm>
          <a:prstGeom prst="rect">
            <a:avLst/>
          </a:prstGeom>
          <a:noFill/>
          <a:ln>
            <a:noFill/>
          </a:ln>
        </p:spPr>
      </p:pic>
      <p:pic>
        <p:nvPicPr>
          <p:cNvPr id="189" name="Google Shape;189;p28"/>
          <p:cNvPicPr preferRelativeResize="0"/>
          <p:nvPr/>
        </p:nvPicPr>
        <p:blipFill rotWithShape="1">
          <a:blip r:embed="rId4">
            <a:alphaModFix/>
          </a:blip>
          <a:srcRect b="0" l="0" r="3809" t="0"/>
          <a:stretch/>
        </p:blipFill>
        <p:spPr>
          <a:xfrm>
            <a:off x="4292325" y="2163175"/>
            <a:ext cx="4711424" cy="2602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Q4. Build a model to forecast the number of trips by hour for the next 12 hours after Feb 12th 10:00 am. How well did you do?</a:t>
            </a:r>
            <a:endParaRPr sz="2340"/>
          </a:p>
          <a:p>
            <a:pPr indent="0" lvl="0" marL="0" rtl="0" algn="l">
              <a:spcBef>
                <a:spcPts val="0"/>
              </a:spcBef>
              <a:spcAft>
                <a:spcPts val="0"/>
              </a:spcAft>
              <a:buSzPts val="990"/>
              <a:buNone/>
            </a:pPr>
            <a:r>
              <a:t/>
            </a:r>
            <a:endParaRPr sz="234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Time Series Forecasting with Prophet</a:t>
            </a:r>
            <a:endParaRPr sz="2040"/>
          </a:p>
          <a:p>
            <a:pPr indent="0" lvl="0" marL="0" rtl="0" algn="l">
              <a:spcBef>
                <a:spcPts val="0"/>
              </a:spcBef>
              <a:spcAft>
                <a:spcPts val="0"/>
              </a:spcAft>
              <a:buSzPts val="990"/>
              <a:buNone/>
            </a:pPr>
            <a:r>
              <a:t/>
            </a:r>
            <a:endParaRPr sz="2040"/>
          </a:p>
        </p:txBody>
      </p:sp>
      <p:sp>
        <p:nvSpPr>
          <p:cNvPr id="200" name="Google Shape;200;p30"/>
          <p:cNvSpPr txBox="1"/>
          <p:nvPr/>
        </p:nvSpPr>
        <p:spPr>
          <a:xfrm>
            <a:off x="729450" y="1853850"/>
            <a:ext cx="6811800" cy="3225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600"/>
              </a:spcBef>
              <a:spcAft>
                <a:spcPts val="0"/>
              </a:spcAft>
              <a:buClr>
                <a:srgbClr val="212121"/>
              </a:buClr>
              <a:buSzPts val="1500"/>
              <a:buFont typeface="Roboto"/>
              <a:buChar char="❖"/>
            </a:pPr>
            <a:r>
              <a:rPr b="1" lang="en" sz="1500">
                <a:solidFill>
                  <a:srgbClr val="212121"/>
                </a:solidFill>
                <a:highlight>
                  <a:srgbClr val="FFFFFF"/>
                </a:highlight>
                <a:latin typeface="Raleway"/>
                <a:ea typeface="Raleway"/>
                <a:cs typeface="Raleway"/>
                <a:sym typeface="Raleway"/>
              </a:rPr>
              <a:t>Introduction: </a:t>
            </a:r>
            <a:endParaRPr b="1" sz="1500">
              <a:solidFill>
                <a:srgbClr val="212121"/>
              </a:solidFill>
              <a:highlight>
                <a:srgbClr val="FFFFFF"/>
              </a:highlight>
              <a:latin typeface="Raleway"/>
              <a:ea typeface="Raleway"/>
              <a:cs typeface="Raleway"/>
              <a:sym typeface="Raleway"/>
            </a:endParaRPr>
          </a:p>
          <a:p>
            <a:pPr indent="0" lvl="0" marL="457200" rtl="0" algn="l">
              <a:lnSpc>
                <a:spcPct val="115000"/>
              </a:lnSpc>
              <a:spcBef>
                <a:spcPts val="600"/>
              </a:spcBef>
              <a:spcAft>
                <a:spcPts val="0"/>
              </a:spcAft>
              <a:buNone/>
            </a:pPr>
            <a:r>
              <a:rPr lang="en" sz="1500">
                <a:solidFill>
                  <a:srgbClr val="212121"/>
                </a:solidFill>
                <a:highlight>
                  <a:srgbClr val="FFFFFF"/>
                </a:highlight>
                <a:latin typeface="Raleway Thin"/>
                <a:ea typeface="Raleway Thin"/>
                <a:cs typeface="Raleway Thin"/>
                <a:sym typeface="Raleway Thin"/>
              </a:rPr>
              <a:t>Prophet is an open-source library developed by Facebook and designed for automatic forecasting of univariate time series data</a:t>
            </a:r>
            <a:endParaRPr sz="1500">
              <a:solidFill>
                <a:srgbClr val="212121"/>
              </a:solidFill>
              <a:highlight>
                <a:srgbClr val="FFFFFF"/>
              </a:highlight>
              <a:latin typeface="Raleway Thin"/>
              <a:ea typeface="Raleway Thin"/>
              <a:cs typeface="Raleway Thin"/>
              <a:sym typeface="Raleway Thin"/>
            </a:endParaRPr>
          </a:p>
          <a:p>
            <a:pPr indent="0" lvl="0" marL="0" rtl="0" algn="l">
              <a:lnSpc>
                <a:spcPct val="115000"/>
              </a:lnSpc>
              <a:spcBef>
                <a:spcPts val="600"/>
              </a:spcBef>
              <a:spcAft>
                <a:spcPts val="0"/>
              </a:spcAft>
              <a:buNone/>
            </a:pPr>
            <a:r>
              <a:t/>
            </a:r>
            <a:endParaRPr sz="1500">
              <a:solidFill>
                <a:srgbClr val="212121"/>
              </a:solidFill>
              <a:highlight>
                <a:srgbClr val="FFFFFF"/>
              </a:highlight>
              <a:latin typeface="Raleway Thin"/>
              <a:ea typeface="Raleway Thin"/>
              <a:cs typeface="Raleway Thin"/>
              <a:sym typeface="Raleway Thin"/>
            </a:endParaRPr>
          </a:p>
          <a:p>
            <a:pPr indent="-323850" lvl="0" marL="457200" rtl="0" algn="l">
              <a:lnSpc>
                <a:spcPct val="115000"/>
              </a:lnSpc>
              <a:spcBef>
                <a:spcPts val="600"/>
              </a:spcBef>
              <a:spcAft>
                <a:spcPts val="0"/>
              </a:spcAft>
              <a:buClr>
                <a:srgbClr val="212121"/>
              </a:buClr>
              <a:buSzPts val="1500"/>
              <a:buFont typeface="Roboto"/>
              <a:buChar char="❖"/>
            </a:pPr>
            <a:r>
              <a:rPr b="1" lang="en" sz="1500">
                <a:solidFill>
                  <a:srgbClr val="212121"/>
                </a:solidFill>
                <a:highlight>
                  <a:srgbClr val="FFFFFF"/>
                </a:highlight>
                <a:latin typeface="Raleway"/>
                <a:ea typeface="Raleway"/>
                <a:cs typeface="Raleway"/>
                <a:sym typeface="Raleway"/>
              </a:rPr>
              <a:t>Advantages: </a:t>
            </a:r>
            <a:endParaRPr b="1" sz="1500">
              <a:solidFill>
                <a:srgbClr val="212121"/>
              </a:solidFill>
              <a:highlight>
                <a:srgbClr val="FFFFFF"/>
              </a:highlight>
              <a:latin typeface="Raleway"/>
              <a:ea typeface="Raleway"/>
              <a:cs typeface="Raleway"/>
              <a:sym typeface="Raleway"/>
            </a:endParaRPr>
          </a:p>
          <a:p>
            <a:pPr indent="0" lvl="0" marL="457200" rtl="0" algn="l">
              <a:lnSpc>
                <a:spcPct val="115000"/>
              </a:lnSpc>
              <a:spcBef>
                <a:spcPts val="600"/>
              </a:spcBef>
              <a:spcAft>
                <a:spcPts val="0"/>
              </a:spcAft>
              <a:buNone/>
            </a:pPr>
            <a:r>
              <a:rPr lang="en" sz="1500">
                <a:solidFill>
                  <a:srgbClr val="212121"/>
                </a:solidFill>
                <a:highlight>
                  <a:srgbClr val="FFFFFF"/>
                </a:highlight>
                <a:latin typeface="Raleway Thin"/>
                <a:ea typeface="Raleway Thin"/>
                <a:cs typeface="Raleway Thin"/>
                <a:sym typeface="Raleway Thin"/>
              </a:rPr>
              <a:t>It works best with time series that have strong seasonal effects and several seasons of historical data. Prophet is robust to missing data and shifts in the trend, and typically handles outliers well</a:t>
            </a:r>
            <a:endParaRPr sz="1500">
              <a:solidFill>
                <a:srgbClr val="212121"/>
              </a:solidFill>
              <a:highlight>
                <a:srgbClr val="FFFFFF"/>
              </a:highlight>
              <a:latin typeface="Raleway Thin"/>
              <a:ea typeface="Raleway Thin"/>
              <a:cs typeface="Raleway Thin"/>
              <a:sym typeface="Raleway Thin"/>
            </a:endParaRPr>
          </a:p>
          <a:p>
            <a:pPr indent="0" lvl="0" marL="457200" rtl="0" algn="l">
              <a:lnSpc>
                <a:spcPct val="135714"/>
              </a:lnSpc>
              <a:spcBef>
                <a:spcPts val="500"/>
              </a:spcBef>
              <a:spcAft>
                <a:spcPts val="0"/>
              </a:spcAft>
              <a:buNone/>
            </a:pPr>
            <a:r>
              <a:t/>
            </a:r>
            <a:endParaRPr sz="1500">
              <a:latin typeface="Raleway Thin"/>
              <a:ea typeface="Raleway Thin"/>
              <a:cs typeface="Raleway Thin"/>
              <a:sym typeface="Raleway Thin"/>
            </a:endParaRPr>
          </a:p>
          <a:p>
            <a:pPr indent="0" lvl="0" marL="0" rtl="0" algn="l">
              <a:spcBef>
                <a:spcPts val="0"/>
              </a:spcBef>
              <a:spcAft>
                <a:spcPts val="0"/>
              </a:spcAft>
              <a:buNone/>
            </a:pPr>
            <a:r>
              <a:t/>
            </a:r>
            <a:endParaRPr sz="1500">
              <a:latin typeface="Raleway Thin"/>
              <a:ea typeface="Raleway Thin"/>
              <a:cs typeface="Raleway Thin"/>
              <a:sym typeface="Raleway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Time Series Forecasting with Prophet</a:t>
            </a:r>
            <a:endParaRPr sz="2040"/>
          </a:p>
          <a:p>
            <a:pPr indent="0" lvl="0" marL="0" rtl="0" algn="l">
              <a:spcBef>
                <a:spcPts val="0"/>
              </a:spcBef>
              <a:spcAft>
                <a:spcPts val="0"/>
              </a:spcAft>
              <a:buSzPts val="990"/>
              <a:buNone/>
            </a:pPr>
            <a:r>
              <a:t/>
            </a:r>
            <a:endParaRPr sz="2040"/>
          </a:p>
        </p:txBody>
      </p:sp>
      <p:pic>
        <p:nvPicPr>
          <p:cNvPr id="206" name="Google Shape;206;p31"/>
          <p:cNvPicPr preferRelativeResize="0"/>
          <p:nvPr/>
        </p:nvPicPr>
        <p:blipFill>
          <a:blip r:embed="rId3">
            <a:alphaModFix/>
          </a:blip>
          <a:stretch>
            <a:fillRect/>
          </a:stretch>
        </p:blipFill>
        <p:spPr>
          <a:xfrm>
            <a:off x="729450" y="2029175"/>
            <a:ext cx="4267301" cy="2667075"/>
          </a:xfrm>
          <a:prstGeom prst="rect">
            <a:avLst/>
          </a:prstGeom>
          <a:noFill/>
          <a:ln>
            <a:noFill/>
          </a:ln>
        </p:spPr>
      </p:pic>
      <p:sp>
        <p:nvSpPr>
          <p:cNvPr id="207" name="Google Shape;207;p31"/>
          <p:cNvSpPr txBox="1"/>
          <p:nvPr/>
        </p:nvSpPr>
        <p:spPr>
          <a:xfrm>
            <a:off x="4996750" y="1853850"/>
            <a:ext cx="4023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aleway Thin"/>
                <a:ea typeface="Raleway Thin"/>
                <a:cs typeface="Raleway Thin"/>
                <a:sym typeface="Raleway Thin"/>
              </a:rPr>
              <a:t>Fit model with all hourly aggregated data from Feb 1 0am to Feb 12 10am, then use the trained model to predict number of trips by hour from Feb 1 0am to Feb 12 22pm (including training time series and the next 12 hour values):</a:t>
            </a:r>
            <a:endParaRPr sz="1200">
              <a:latin typeface="Raleway Thin"/>
              <a:ea typeface="Raleway Thin"/>
              <a:cs typeface="Raleway Thin"/>
              <a:sym typeface="Raleway Thin"/>
            </a:endParaRPr>
          </a:p>
          <a:p>
            <a:pPr indent="0" lvl="0" marL="0" rtl="0" algn="l">
              <a:spcBef>
                <a:spcPts val="0"/>
              </a:spcBef>
              <a:spcAft>
                <a:spcPts val="0"/>
              </a:spcAft>
              <a:buNone/>
            </a:pPr>
            <a:r>
              <a:t/>
            </a:r>
            <a:endParaRPr sz="1200">
              <a:latin typeface="Raleway Thin"/>
              <a:ea typeface="Raleway Thin"/>
              <a:cs typeface="Raleway Thin"/>
              <a:sym typeface="Raleway Thin"/>
            </a:endParaRPr>
          </a:p>
          <a:p>
            <a:pPr indent="-304800" lvl="0" marL="457200" rtl="0" algn="l">
              <a:lnSpc>
                <a:spcPct val="135714"/>
              </a:lnSpc>
              <a:spcBef>
                <a:spcPts val="0"/>
              </a:spcBef>
              <a:spcAft>
                <a:spcPts val="0"/>
              </a:spcAft>
              <a:buSzPts val="1200"/>
              <a:buFont typeface="Raleway Thin"/>
              <a:buChar char="-"/>
            </a:pPr>
            <a:r>
              <a:rPr lang="en" sz="1200">
                <a:latin typeface="Raleway Thin"/>
                <a:ea typeface="Raleway Thin"/>
                <a:cs typeface="Raleway Thin"/>
                <a:sym typeface="Raleway Thin"/>
              </a:rPr>
              <a:t>Cyclical patterns in the data</a:t>
            </a:r>
            <a:endParaRPr sz="1200">
              <a:latin typeface="Raleway Thin"/>
              <a:ea typeface="Raleway Thin"/>
              <a:cs typeface="Raleway Thin"/>
              <a:sym typeface="Raleway Thin"/>
            </a:endParaRPr>
          </a:p>
          <a:p>
            <a:pPr indent="-304800" lvl="0" marL="457200" rtl="0" algn="l">
              <a:lnSpc>
                <a:spcPct val="135714"/>
              </a:lnSpc>
              <a:spcBef>
                <a:spcPts val="0"/>
              </a:spcBef>
              <a:spcAft>
                <a:spcPts val="0"/>
              </a:spcAft>
              <a:buSzPts val="1200"/>
              <a:buFont typeface="Raleway Thin"/>
              <a:buChar char="-"/>
            </a:pPr>
            <a:r>
              <a:rPr lang="en" sz="1200">
                <a:latin typeface="Raleway Thin"/>
                <a:ea typeface="Raleway Thin"/>
                <a:cs typeface="Raleway Thin"/>
                <a:sym typeface="Raleway Thin"/>
              </a:rPr>
              <a:t> Forecasted hourly trips is a good match for the real observations, especially when the bounds are taken into account</a:t>
            </a:r>
            <a:endParaRPr sz="1200">
              <a:latin typeface="Raleway Thin"/>
              <a:ea typeface="Raleway Thin"/>
              <a:cs typeface="Raleway Thin"/>
              <a:sym typeface="Raleway Thin"/>
            </a:endParaRPr>
          </a:p>
          <a:p>
            <a:pPr indent="-304800" lvl="0" marL="457200" rtl="0" algn="l">
              <a:lnSpc>
                <a:spcPct val="135714"/>
              </a:lnSpc>
              <a:spcBef>
                <a:spcPts val="0"/>
              </a:spcBef>
              <a:spcAft>
                <a:spcPts val="0"/>
              </a:spcAft>
              <a:buSzPts val="1200"/>
              <a:buFont typeface="Raleway Thin"/>
              <a:buChar char="-"/>
            </a:pPr>
            <a:r>
              <a:rPr lang="en" sz="1200">
                <a:latin typeface="Raleway Thin"/>
                <a:ea typeface="Raleway Thin"/>
                <a:cs typeface="Raleway Thin"/>
                <a:sym typeface="Raleway Thin"/>
              </a:rPr>
              <a:t>The lower and upper bounds on the predicted value (‘yhat_lower‘ and ‘yhat_upper‘) that provide uncertainty of the forecast</a:t>
            </a:r>
            <a:endParaRPr sz="1200">
              <a:highlight>
                <a:srgbClr val="FFFFFE"/>
              </a:highlight>
              <a:latin typeface="Raleway Thin"/>
              <a:ea typeface="Raleway Thin"/>
              <a:cs typeface="Raleway Thin"/>
              <a:sym typeface="Raleway Thin"/>
            </a:endParaRPr>
          </a:p>
          <a:p>
            <a:pPr indent="0" lvl="0" marL="0" rtl="0" algn="l">
              <a:spcBef>
                <a:spcPts val="0"/>
              </a:spcBef>
              <a:spcAft>
                <a:spcPts val="0"/>
              </a:spcAft>
              <a:buNone/>
            </a:pPr>
            <a:r>
              <a:t/>
            </a:r>
            <a:endParaRPr sz="1200">
              <a:latin typeface="Raleway Thin"/>
              <a:ea typeface="Raleway Thin"/>
              <a:cs typeface="Raleway Thin"/>
              <a:sym typeface="Raleway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374332" lvl="0" marL="457200" rtl="0" algn="l">
              <a:spcBef>
                <a:spcPts val="0"/>
              </a:spcBef>
              <a:spcAft>
                <a:spcPts val="0"/>
              </a:spcAft>
              <a:buClr>
                <a:srgbClr val="FFFFFF"/>
              </a:buClr>
              <a:buSzPct val="100000"/>
              <a:buAutoNum type="arabicPeriod"/>
            </a:pPr>
            <a:r>
              <a:rPr lang="en" sz="2550">
                <a:solidFill>
                  <a:srgbClr val="FFFFFF"/>
                </a:solidFill>
              </a:rPr>
              <a:t>Download the data, load it into python. Report the number of rows and columns that you've loaded.</a:t>
            </a:r>
            <a:endParaRPr sz="2550">
              <a:solidFill>
                <a:srgbClr val="FFFFFF"/>
              </a:solidFill>
            </a:endParaRPr>
          </a:p>
          <a:p>
            <a:pPr indent="0" lvl="0" marL="457200" rtl="0" algn="l">
              <a:spcBef>
                <a:spcPts val="0"/>
              </a:spcBef>
              <a:spcAft>
                <a:spcPts val="0"/>
              </a:spcAft>
              <a:buNone/>
            </a:pPr>
            <a:r>
              <a:t/>
            </a:r>
            <a:endParaRPr sz="2040">
              <a:solidFill>
                <a:schemeClr val="dk2"/>
              </a:solidFill>
            </a:endParaRPr>
          </a:p>
          <a:p>
            <a:pPr indent="0" lvl="0" marL="0" rtl="0" algn="l">
              <a:spcBef>
                <a:spcPts val="0"/>
              </a:spcBef>
              <a:spcAft>
                <a:spcPts val="0"/>
              </a:spcAft>
              <a:buClr>
                <a:srgbClr val="000000"/>
              </a:buClr>
              <a:buSzPct val="48529"/>
              <a:buFont typeface="Arial"/>
              <a:buNone/>
            </a:pPr>
            <a:r>
              <a:t/>
            </a:r>
            <a:endParaRPr sz="2040">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Forecasted Number of Hourly Trips for Next 12 Hours</a:t>
            </a:r>
            <a:endParaRPr/>
          </a:p>
        </p:txBody>
      </p:sp>
      <p:pic>
        <p:nvPicPr>
          <p:cNvPr id="213" name="Google Shape;213;p32"/>
          <p:cNvPicPr preferRelativeResize="0"/>
          <p:nvPr/>
        </p:nvPicPr>
        <p:blipFill>
          <a:blip r:embed="rId3">
            <a:alphaModFix/>
          </a:blip>
          <a:stretch>
            <a:fillRect/>
          </a:stretch>
        </p:blipFill>
        <p:spPr>
          <a:xfrm>
            <a:off x="1229975" y="1967050"/>
            <a:ext cx="6339749" cy="292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Evaluating </a:t>
            </a:r>
            <a:endParaRPr/>
          </a:p>
        </p:txBody>
      </p:sp>
      <p:sp>
        <p:nvSpPr>
          <p:cNvPr id="219" name="Google Shape;219;p33"/>
          <p:cNvSpPr txBox="1"/>
          <p:nvPr/>
        </p:nvSpPr>
        <p:spPr>
          <a:xfrm>
            <a:off x="5307150" y="2004650"/>
            <a:ext cx="333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edium"/>
                <a:ea typeface="Roboto Medium"/>
                <a:cs typeface="Roboto Medium"/>
                <a:sym typeface="Roboto Medium"/>
              </a:rPr>
              <a:t>The model predicted well in the lower/valley part of number of trips by hour (11:00 to 13:00), but not so good at the higher/peak part (14:00 to 22:00). </a:t>
            </a:r>
            <a:endParaRPr>
              <a:latin typeface="Roboto Medium"/>
              <a:ea typeface="Roboto Medium"/>
              <a:cs typeface="Roboto Medium"/>
              <a:sym typeface="Roboto Medium"/>
            </a:endParaRPr>
          </a:p>
          <a:p>
            <a:pPr indent="0" lvl="0" marL="0" rtl="0" algn="l">
              <a:spcBef>
                <a:spcPts val="0"/>
              </a:spcBef>
              <a:spcAft>
                <a:spcPts val="0"/>
              </a:spcAft>
              <a:buNone/>
            </a:pPr>
            <a:r>
              <a:t/>
            </a:r>
            <a:endParaRPr>
              <a:latin typeface="Roboto Medium"/>
              <a:ea typeface="Roboto Medium"/>
              <a:cs typeface="Roboto Medium"/>
              <a:sym typeface="Roboto Medium"/>
            </a:endParaRPr>
          </a:p>
          <a:p>
            <a:pPr indent="0" lvl="0" marL="0" rtl="0" algn="l">
              <a:spcBef>
                <a:spcPts val="0"/>
              </a:spcBef>
              <a:spcAft>
                <a:spcPts val="0"/>
              </a:spcAft>
              <a:buNone/>
            </a:pPr>
            <a:r>
              <a:rPr lang="en">
                <a:latin typeface="Roboto Medium"/>
                <a:ea typeface="Roboto Medium"/>
                <a:cs typeface="Roboto Medium"/>
                <a:sym typeface="Roboto Medium"/>
              </a:rPr>
              <a:t>Overall, the predicted model performs good with mean absolute error of 767 trips. However, the upper and lower bounds estimations are calculated, and this predicted range of number of trips is very close to all </a:t>
            </a:r>
            <a:r>
              <a:rPr lang="en">
                <a:latin typeface="Roboto Medium"/>
                <a:ea typeface="Roboto Medium"/>
                <a:cs typeface="Roboto Medium"/>
                <a:sym typeface="Roboto Medium"/>
              </a:rPr>
              <a:t>actual</a:t>
            </a:r>
            <a:r>
              <a:rPr lang="en">
                <a:latin typeface="Roboto Medium"/>
                <a:ea typeface="Roboto Medium"/>
                <a:cs typeface="Roboto Medium"/>
                <a:sym typeface="Roboto Medium"/>
              </a:rPr>
              <a:t> values!!</a:t>
            </a:r>
            <a:endParaRPr>
              <a:latin typeface="Roboto Medium"/>
              <a:ea typeface="Roboto Medium"/>
              <a:cs typeface="Roboto Medium"/>
              <a:sym typeface="Roboto Medium"/>
            </a:endParaRPr>
          </a:p>
        </p:txBody>
      </p:sp>
      <p:pic>
        <p:nvPicPr>
          <p:cNvPr id="220" name="Google Shape;220;p33"/>
          <p:cNvPicPr preferRelativeResize="0"/>
          <p:nvPr/>
        </p:nvPicPr>
        <p:blipFill>
          <a:blip r:embed="rId3">
            <a:alphaModFix/>
          </a:blip>
          <a:stretch>
            <a:fillRect/>
          </a:stretch>
        </p:blipFill>
        <p:spPr>
          <a:xfrm>
            <a:off x="674200" y="2004650"/>
            <a:ext cx="43483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1736"/>
              <a:t>Time Series Forecasting with Prophet incorporating Weekend Effect</a:t>
            </a:r>
            <a:endParaRPr sz="2240"/>
          </a:p>
        </p:txBody>
      </p:sp>
      <p:pic>
        <p:nvPicPr>
          <p:cNvPr id="226" name="Google Shape;226;p34"/>
          <p:cNvPicPr preferRelativeResize="0"/>
          <p:nvPr/>
        </p:nvPicPr>
        <p:blipFill>
          <a:blip r:embed="rId3">
            <a:alphaModFix/>
          </a:blip>
          <a:stretch>
            <a:fillRect/>
          </a:stretch>
        </p:blipFill>
        <p:spPr>
          <a:xfrm>
            <a:off x="729450" y="1906850"/>
            <a:ext cx="2970880" cy="2984850"/>
          </a:xfrm>
          <a:prstGeom prst="rect">
            <a:avLst/>
          </a:prstGeom>
          <a:noFill/>
          <a:ln>
            <a:noFill/>
          </a:ln>
        </p:spPr>
      </p:pic>
      <p:pic>
        <p:nvPicPr>
          <p:cNvPr id="227" name="Google Shape;227;p34"/>
          <p:cNvPicPr preferRelativeResize="0"/>
          <p:nvPr/>
        </p:nvPicPr>
        <p:blipFill>
          <a:blip r:embed="rId4">
            <a:alphaModFix/>
          </a:blip>
          <a:stretch>
            <a:fillRect/>
          </a:stretch>
        </p:blipFill>
        <p:spPr>
          <a:xfrm>
            <a:off x="3852730" y="2006250"/>
            <a:ext cx="4738559"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Forecasted Number of Hourly Trips  for Next 12 Hours</a:t>
            </a:r>
            <a:endParaRPr sz="2100"/>
          </a:p>
          <a:p>
            <a:pPr indent="0" lvl="0" marL="0" rtl="0" algn="l">
              <a:spcBef>
                <a:spcPts val="0"/>
              </a:spcBef>
              <a:spcAft>
                <a:spcPts val="0"/>
              </a:spcAft>
              <a:buNone/>
            </a:pPr>
            <a:r>
              <a:rPr lang="en" sz="2100"/>
              <a:t>(take weekend effects into consideration)</a:t>
            </a:r>
            <a:endParaRPr sz="2100"/>
          </a:p>
        </p:txBody>
      </p:sp>
      <p:pic>
        <p:nvPicPr>
          <p:cNvPr id="233" name="Google Shape;233;p35"/>
          <p:cNvPicPr preferRelativeResize="0"/>
          <p:nvPr/>
        </p:nvPicPr>
        <p:blipFill>
          <a:blip r:embed="rId3">
            <a:alphaModFix/>
          </a:blip>
          <a:stretch>
            <a:fillRect/>
          </a:stretch>
        </p:blipFill>
        <p:spPr>
          <a:xfrm>
            <a:off x="1701950" y="2298425"/>
            <a:ext cx="5740099" cy="2556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Evaluating </a:t>
            </a:r>
            <a:endParaRPr/>
          </a:p>
        </p:txBody>
      </p:sp>
      <p:pic>
        <p:nvPicPr>
          <p:cNvPr id="239" name="Google Shape;239;p36"/>
          <p:cNvPicPr preferRelativeResize="0"/>
          <p:nvPr/>
        </p:nvPicPr>
        <p:blipFill>
          <a:blip r:embed="rId3">
            <a:alphaModFix/>
          </a:blip>
          <a:stretch>
            <a:fillRect/>
          </a:stretch>
        </p:blipFill>
        <p:spPr>
          <a:xfrm>
            <a:off x="816421" y="1853850"/>
            <a:ext cx="4601950" cy="3129326"/>
          </a:xfrm>
          <a:prstGeom prst="rect">
            <a:avLst/>
          </a:prstGeom>
          <a:noFill/>
          <a:ln>
            <a:noFill/>
          </a:ln>
        </p:spPr>
      </p:pic>
      <p:sp>
        <p:nvSpPr>
          <p:cNvPr id="240" name="Google Shape;240;p36"/>
          <p:cNvSpPr txBox="1"/>
          <p:nvPr/>
        </p:nvSpPr>
        <p:spPr>
          <a:xfrm>
            <a:off x="5727425" y="2895163"/>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After taking the weekend effects into consideration, we see that the mean absolute error decreased from 767 to 691!! </a:t>
            </a:r>
            <a:endParaRPr>
              <a:latin typeface="Raleway Thin"/>
              <a:ea typeface="Raleway Thin"/>
              <a:cs typeface="Raleway Thin"/>
              <a:sym typeface="Raleway Thi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29450" y="1318650"/>
            <a:ext cx="7688700" cy="86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40"/>
              <a:t>Time Series Forecasting with Prophet</a:t>
            </a:r>
            <a:r>
              <a:rPr lang="en"/>
              <a:t>: </a:t>
            </a:r>
            <a:r>
              <a:rPr lang="en" sz="2022"/>
              <a:t>V</a:t>
            </a:r>
            <a:r>
              <a:rPr lang="en" sz="2022"/>
              <a:t>endor Category</a:t>
            </a:r>
            <a:endParaRPr b="0" sz="2022"/>
          </a:p>
        </p:txBody>
      </p:sp>
      <p:sp>
        <p:nvSpPr>
          <p:cNvPr id="246" name="Google Shape;246;p37"/>
          <p:cNvSpPr txBox="1"/>
          <p:nvPr/>
        </p:nvSpPr>
        <p:spPr>
          <a:xfrm>
            <a:off x="790650" y="2186550"/>
            <a:ext cx="75663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Raleway Thin"/>
              <a:buChar char="❖"/>
            </a:pPr>
            <a:r>
              <a:rPr lang="en" sz="1800">
                <a:solidFill>
                  <a:schemeClr val="dk2"/>
                </a:solidFill>
                <a:latin typeface="Raleway Thin"/>
                <a:ea typeface="Raleway Thin"/>
                <a:cs typeface="Raleway Thin"/>
                <a:sym typeface="Raleway Thin"/>
              </a:rPr>
              <a:t>Predict by vendor category, and take weekend effects into consideration</a:t>
            </a:r>
            <a:endParaRPr sz="1800">
              <a:solidFill>
                <a:schemeClr val="dk2"/>
              </a:solidFill>
              <a:latin typeface="Raleway Thin"/>
              <a:ea typeface="Raleway Thin"/>
              <a:cs typeface="Raleway Thin"/>
              <a:sym typeface="Raleway Thin"/>
            </a:endParaRPr>
          </a:p>
          <a:p>
            <a:pPr indent="0" lvl="0" marL="457200" rtl="0" algn="l">
              <a:spcBef>
                <a:spcPts val="0"/>
              </a:spcBef>
              <a:spcAft>
                <a:spcPts val="0"/>
              </a:spcAft>
              <a:buNone/>
            </a:pPr>
            <a:r>
              <a:t/>
            </a:r>
            <a:endParaRPr sz="1800">
              <a:solidFill>
                <a:schemeClr val="dk2"/>
              </a:solidFill>
              <a:latin typeface="Raleway Thin"/>
              <a:ea typeface="Raleway Thin"/>
              <a:cs typeface="Raleway Thin"/>
              <a:sym typeface="Raleway Thin"/>
            </a:endParaRPr>
          </a:p>
          <a:p>
            <a:pPr indent="-342900" lvl="0" marL="457200" rtl="0" algn="l">
              <a:spcBef>
                <a:spcPts val="0"/>
              </a:spcBef>
              <a:spcAft>
                <a:spcPts val="0"/>
              </a:spcAft>
              <a:buSzPts val="1800"/>
              <a:buFont typeface="Raleway Thin"/>
              <a:buChar char="❖"/>
            </a:pPr>
            <a:r>
              <a:rPr lang="en" sz="1800">
                <a:latin typeface="Raleway Thin"/>
                <a:ea typeface="Raleway Thin"/>
                <a:cs typeface="Raleway Thin"/>
                <a:sym typeface="Raleway Thin"/>
              </a:rPr>
              <a:t>V</a:t>
            </a:r>
            <a:r>
              <a:rPr lang="en" sz="1800">
                <a:latin typeface="Raleway Thin"/>
                <a:ea typeface="Raleway Thin"/>
                <a:cs typeface="Raleway Thin"/>
                <a:sym typeface="Raleway Thin"/>
              </a:rPr>
              <a:t>endorID:</a:t>
            </a:r>
            <a:endParaRPr sz="1800">
              <a:latin typeface="Raleway Thin"/>
              <a:ea typeface="Raleway Thin"/>
              <a:cs typeface="Raleway Thin"/>
              <a:sym typeface="Raleway Thin"/>
            </a:endParaRPr>
          </a:p>
          <a:p>
            <a:pPr indent="-342900" lvl="1" marL="914400" rtl="0" algn="l">
              <a:spcBef>
                <a:spcPts val="0"/>
              </a:spcBef>
              <a:spcAft>
                <a:spcPts val="0"/>
              </a:spcAft>
              <a:buSzPts val="1800"/>
              <a:buFont typeface="Raleway Thin"/>
              <a:buChar char="➢"/>
            </a:pPr>
            <a:r>
              <a:rPr lang="en" sz="1800">
                <a:latin typeface="Raleway Thin"/>
                <a:ea typeface="Raleway Thin"/>
                <a:cs typeface="Raleway Thin"/>
                <a:sym typeface="Raleway Thin"/>
              </a:rPr>
              <a:t>A code indication LPEP provider that provided the record</a:t>
            </a:r>
            <a:endParaRPr sz="1800">
              <a:latin typeface="Raleway Thin"/>
              <a:ea typeface="Raleway Thin"/>
              <a:cs typeface="Raleway Thin"/>
              <a:sym typeface="Raleway Thin"/>
            </a:endParaRPr>
          </a:p>
          <a:p>
            <a:pPr indent="-342900" lvl="1" marL="914400" rtl="0" algn="l">
              <a:spcBef>
                <a:spcPts val="0"/>
              </a:spcBef>
              <a:spcAft>
                <a:spcPts val="0"/>
              </a:spcAft>
              <a:buSzPts val="1800"/>
              <a:buFont typeface="Raleway Thin"/>
              <a:buChar char="➢"/>
            </a:pPr>
            <a:r>
              <a:rPr lang="en" sz="1800">
                <a:latin typeface="Raleway Thin"/>
                <a:ea typeface="Raleway Thin"/>
                <a:cs typeface="Raleway Thin"/>
                <a:sym typeface="Raleway Thin"/>
              </a:rPr>
              <a:t>1=Creative Mobile Technologies,LLC</a:t>
            </a:r>
            <a:endParaRPr sz="1800">
              <a:latin typeface="Raleway Thin"/>
              <a:ea typeface="Raleway Thin"/>
              <a:cs typeface="Raleway Thin"/>
              <a:sym typeface="Raleway Thin"/>
            </a:endParaRPr>
          </a:p>
          <a:p>
            <a:pPr indent="-342900" lvl="1" marL="914400" rtl="0" algn="l">
              <a:spcBef>
                <a:spcPts val="0"/>
              </a:spcBef>
              <a:spcAft>
                <a:spcPts val="0"/>
              </a:spcAft>
              <a:buSzPts val="1800"/>
              <a:buFont typeface="Raleway Thin"/>
              <a:buChar char="➢"/>
            </a:pPr>
            <a:r>
              <a:rPr lang="en" sz="1800">
                <a:latin typeface="Raleway Thin"/>
                <a:ea typeface="Raleway Thin"/>
                <a:cs typeface="Raleway Thin"/>
                <a:sym typeface="Raleway Thin"/>
              </a:rPr>
              <a:t>2=VeriFone Inc</a:t>
            </a:r>
            <a:endParaRPr sz="1800">
              <a:highlight>
                <a:srgbClr val="FFFFFE"/>
              </a:highlight>
              <a:latin typeface="Raleway Thin"/>
              <a:ea typeface="Raleway Thin"/>
              <a:cs typeface="Raleway Thin"/>
              <a:sym typeface="Raleway Th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Vendor 1: </a:t>
            </a:r>
            <a:r>
              <a:rPr lang="en" sz="2000">
                <a:solidFill>
                  <a:srgbClr val="000000"/>
                </a:solidFill>
                <a:latin typeface="Arial"/>
                <a:ea typeface="Arial"/>
                <a:cs typeface="Arial"/>
                <a:sym typeface="Arial"/>
              </a:rPr>
              <a:t>Creative Mobile Technologies,LLC</a:t>
            </a:r>
            <a:r>
              <a:rPr lang="en" sz="2000"/>
              <a:t> </a:t>
            </a:r>
            <a:endParaRPr sz="2000"/>
          </a:p>
        </p:txBody>
      </p:sp>
      <p:sp>
        <p:nvSpPr>
          <p:cNvPr id="252" name="Google Shape;252;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38"/>
          <p:cNvPicPr preferRelativeResize="0"/>
          <p:nvPr/>
        </p:nvPicPr>
        <p:blipFill>
          <a:blip r:embed="rId3">
            <a:alphaModFix/>
          </a:blip>
          <a:stretch>
            <a:fillRect/>
          </a:stretch>
        </p:blipFill>
        <p:spPr>
          <a:xfrm>
            <a:off x="5514100" y="1853850"/>
            <a:ext cx="3145374" cy="3252701"/>
          </a:xfrm>
          <a:prstGeom prst="rect">
            <a:avLst/>
          </a:prstGeom>
          <a:noFill/>
          <a:ln>
            <a:noFill/>
          </a:ln>
        </p:spPr>
      </p:pic>
      <p:pic>
        <p:nvPicPr>
          <p:cNvPr id="254" name="Google Shape;254;p38"/>
          <p:cNvPicPr preferRelativeResize="0"/>
          <p:nvPr/>
        </p:nvPicPr>
        <p:blipFill>
          <a:blip r:embed="rId4">
            <a:alphaModFix/>
          </a:blip>
          <a:stretch>
            <a:fillRect/>
          </a:stretch>
        </p:blipFill>
        <p:spPr>
          <a:xfrm>
            <a:off x="729445" y="2014175"/>
            <a:ext cx="4728250" cy="2932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729450" y="1318650"/>
            <a:ext cx="804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Vendor 1:Forecasted Number of HourlyTrips for Next 12 Hours</a:t>
            </a:r>
            <a:endParaRPr sz="2000"/>
          </a:p>
        </p:txBody>
      </p:sp>
      <p:pic>
        <p:nvPicPr>
          <p:cNvPr id="260" name="Google Shape;260;p39"/>
          <p:cNvPicPr preferRelativeResize="0"/>
          <p:nvPr/>
        </p:nvPicPr>
        <p:blipFill>
          <a:blip r:embed="rId3">
            <a:alphaModFix/>
          </a:blip>
          <a:stretch>
            <a:fillRect/>
          </a:stretch>
        </p:blipFill>
        <p:spPr>
          <a:xfrm>
            <a:off x="848150" y="2006250"/>
            <a:ext cx="5910450" cy="2805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22"/>
              <a:t>Vendor 1: Model Evaluation</a:t>
            </a:r>
            <a:endParaRPr sz="2822"/>
          </a:p>
        </p:txBody>
      </p:sp>
      <p:pic>
        <p:nvPicPr>
          <p:cNvPr id="266" name="Google Shape;266;p40"/>
          <p:cNvPicPr preferRelativeResize="0"/>
          <p:nvPr/>
        </p:nvPicPr>
        <p:blipFill>
          <a:blip r:embed="rId3">
            <a:alphaModFix/>
          </a:blip>
          <a:stretch>
            <a:fillRect/>
          </a:stretch>
        </p:blipFill>
        <p:spPr>
          <a:xfrm>
            <a:off x="729450" y="2006250"/>
            <a:ext cx="4370342" cy="2984851"/>
          </a:xfrm>
          <a:prstGeom prst="rect">
            <a:avLst/>
          </a:prstGeom>
          <a:noFill/>
          <a:ln>
            <a:noFill/>
          </a:ln>
        </p:spPr>
      </p:pic>
      <p:sp>
        <p:nvSpPr>
          <p:cNvPr id="267" name="Google Shape;267;p40"/>
          <p:cNvSpPr txBox="1"/>
          <p:nvPr/>
        </p:nvSpPr>
        <p:spPr>
          <a:xfrm>
            <a:off x="5516225" y="23232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For vendor 1, we see that the mean absolute error decreased from 691 to 154!!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22"/>
              <a:t>Vendor 2: VeriFone Inc</a:t>
            </a:r>
            <a:endParaRPr b="0" sz="2022">
              <a:solidFill>
                <a:srgbClr val="000000"/>
              </a:solidFill>
              <a:highlight>
                <a:srgbClr val="FFFFFE"/>
              </a:highlight>
              <a:latin typeface="Raleway Thin"/>
              <a:ea typeface="Raleway Thin"/>
              <a:cs typeface="Raleway Thin"/>
              <a:sym typeface="Raleway Thin"/>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p:txBody>
      </p:sp>
      <p:pic>
        <p:nvPicPr>
          <p:cNvPr id="273" name="Google Shape;273;p41"/>
          <p:cNvPicPr preferRelativeResize="0"/>
          <p:nvPr/>
        </p:nvPicPr>
        <p:blipFill>
          <a:blip r:embed="rId3">
            <a:alphaModFix/>
          </a:blip>
          <a:stretch>
            <a:fillRect/>
          </a:stretch>
        </p:blipFill>
        <p:spPr>
          <a:xfrm>
            <a:off x="5442175" y="1853850"/>
            <a:ext cx="2975965" cy="3064625"/>
          </a:xfrm>
          <a:prstGeom prst="rect">
            <a:avLst/>
          </a:prstGeom>
          <a:noFill/>
          <a:ln>
            <a:noFill/>
          </a:ln>
        </p:spPr>
      </p:pic>
      <p:pic>
        <p:nvPicPr>
          <p:cNvPr id="274" name="Google Shape;274;p41"/>
          <p:cNvPicPr preferRelativeResize="0"/>
          <p:nvPr/>
        </p:nvPicPr>
        <p:blipFill>
          <a:blip r:embed="rId4">
            <a:alphaModFix/>
          </a:blip>
          <a:stretch>
            <a:fillRect/>
          </a:stretch>
        </p:blipFill>
        <p:spPr>
          <a:xfrm>
            <a:off x="729450" y="1893738"/>
            <a:ext cx="4708244" cy="2984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5"/>
          <p:cNvPicPr preferRelativeResize="0"/>
          <p:nvPr/>
        </p:nvPicPr>
        <p:blipFill rotWithShape="1">
          <a:blip r:embed="rId3">
            <a:alphaModFix/>
          </a:blip>
          <a:srcRect b="0" l="0" r="0" t="0"/>
          <a:stretch/>
        </p:blipFill>
        <p:spPr>
          <a:xfrm>
            <a:off x="727650" y="1323075"/>
            <a:ext cx="8416347" cy="1814100"/>
          </a:xfrm>
          <a:prstGeom prst="rect">
            <a:avLst/>
          </a:prstGeom>
          <a:noFill/>
          <a:ln>
            <a:noFill/>
          </a:ln>
        </p:spPr>
      </p:pic>
      <p:pic>
        <p:nvPicPr>
          <p:cNvPr id="99" name="Google Shape;99;p15"/>
          <p:cNvPicPr preferRelativeResize="0"/>
          <p:nvPr/>
        </p:nvPicPr>
        <p:blipFill>
          <a:blip r:embed="rId4">
            <a:alphaModFix/>
          </a:blip>
          <a:stretch>
            <a:fillRect/>
          </a:stretch>
        </p:blipFill>
        <p:spPr>
          <a:xfrm>
            <a:off x="729450" y="3303850"/>
            <a:ext cx="5979350" cy="101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729450" y="1318650"/>
            <a:ext cx="8041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Vendor 2:Forecasted Number of </a:t>
            </a:r>
            <a:r>
              <a:rPr lang="en" sz="2000"/>
              <a:t>Hourly </a:t>
            </a:r>
            <a:r>
              <a:rPr lang="en" sz="2000"/>
              <a:t>Trips for Next 12 Hours</a:t>
            </a:r>
            <a:endParaRPr sz="2000"/>
          </a:p>
        </p:txBody>
      </p:sp>
      <p:pic>
        <p:nvPicPr>
          <p:cNvPr id="280" name="Google Shape;280;p42"/>
          <p:cNvPicPr preferRelativeResize="0"/>
          <p:nvPr/>
        </p:nvPicPr>
        <p:blipFill>
          <a:blip r:embed="rId3">
            <a:alphaModFix/>
          </a:blip>
          <a:stretch>
            <a:fillRect/>
          </a:stretch>
        </p:blipFill>
        <p:spPr>
          <a:xfrm>
            <a:off x="823275" y="2142925"/>
            <a:ext cx="5562625" cy="2487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22"/>
              <a:t>Vendor 2: Model Evaluation</a:t>
            </a:r>
            <a:endParaRPr sz="2822"/>
          </a:p>
        </p:txBody>
      </p:sp>
      <p:pic>
        <p:nvPicPr>
          <p:cNvPr id="286" name="Google Shape;286;p43"/>
          <p:cNvPicPr preferRelativeResize="0"/>
          <p:nvPr/>
        </p:nvPicPr>
        <p:blipFill>
          <a:blip r:embed="rId3">
            <a:alphaModFix/>
          </a:blip>
          <a:stretch>
            <a:fillRect/>
          </a:stretch>
        </p:blipFill>
        <p:spPr>
          <a:xfrm>
            <a:off x="729450" y="2006250"/>
            <a:ext cx="4308409" cy="2984851"/>
          </a:xfrm>
          <a:prstGeom prst="rect">
            <a:avLst/>
          </a:prstGeom>
          <a:noFill/>
          <a:ln>
            <a:noFill/>
          </a:ln>
        </p:spPr>
      </p:pic>
      <p:sp>
        <p:nvSpPr>
          <p:cNvPr id="287" name="Google Shape;287;p43"/>
          <p:cNvSpPr txBox="1"/>
          <p:nvPr/>
        </p:nvSpPr>
        <p:spPr>
          <a:xfrm>
            <a:off x="5665300" y="25717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For vendor 2, we see that the mean absolute error decreased from 691 to 527!!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Time Series Forecasting with LSTM</a:t>
            </a:r>
            <a:endParaRPr sz="2040"/>
          </a:p>
          <a:p>
            <a:pPr indent="0" lvl="0" marL="0" rtl="0" algn="l">
              <a:spcBef>
                <a:spcPts val="0"/>
              </a:spcBef>
              <a:spcAft>
                <a:spcPts val="0"/>
              </a:spcAft>
              <a:buSzPts val="990"/>
              <a:buNone/>
            </a:pPr>
            <a:r>
              <a:t/>
            </a:r>
            <a:endParaRPr sz="2040"/>
          </a:p>
        </p:txBody>
      </p:sp>
      <p:sp>
        <p:nvSpPr>
          <p:cNvPr id="293" name="Google Shape;293;p44"/>
          <p:cNvSpPr txBox="1"/>
          <p:nvPr/>
        </p:nvSpPr>
        <p:spPr>
          <a:xfrm>
            <a:off x="729450" y="1853850"/>
            <a:ext cx="6811800" cy="3413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600"/>
              </a:spcBef>
              <a:spcAft>
                <a:spcPts val="0"/>
              </a:spcAft>
              <a:buClr>
                <a:srgbClr val="212121"/>
              </a:buClr>
              <a:buSzPts val="1500"/>
              <a:buFont typeface="Roboto"/>
              <a:buChar char="❖"/>
            </a:pPr>
            <a:r>
              <a:rPr b="1" lang="en" sz="1500">
                <a:solidFill>
                  <a:srgbClr val="212121"/>
                </a:solidFill>
                <a:highlight>
                  <a:srgbClr val="FFFFFF"/>
                </a:highlight>
                <a:latin typeface="Raleway"/>
                <a:ea typeface="Raleway"/>
                <a:cs typeface="Raleway"/>
                <a:sym typeface="Raleway"/>
              </a:rPr>
              <a:t>Introduction: </a:t>
            </a:r>
            <a:endParaRPr b="1" sz="1500">
              <a:solidFill>
                <a:srgbClr val="212121"/>
              </a:solidFill>
              <a:highlight>
                <a:srgbClr val="FFFFFF"/>
              </a:highlight>
              <a:latin typeface="Raleway"/>
              <a:ea typeface="Raleway"/>
              <a:cs typeface="Raleway"/>
              <a:sym typeface="Raleway"/>
            </a:endParaRPr>
          </a:p>
          <a:p>
            <a:pPr indent="0" lvl="0" marL="457200" rtl="0" algn="l">
              <a:lnSpc>
                <a:spcPct val="115000"/>
              </a:lnSpc>
              <a:spcBef>
                <a:spcPts val="600"/>
              </a:spcBef>
              <a:spcAft>
                <a:spcPts val="0"/>
              </a:spcAft>
              <a:buNone/>
            </a:pPr>
            <a:r>
              <a:rPr lang="en" sz="1500">
                <a:solidFill>
                  <a:srgbClr val="212121"/>
                </a:solidFill>
                <a:highlight>
                  <a:srgbClr val="FFFFFF"/>
                </a:highlight>
                <a:latin typeface="Raleway Thin"/>
                <a:ea typeface="Raleway Thin"/>
                <a:cs typeface="Raleway Thin"/>
                <a:sym typeface="Raleway Thin"/>
              </a:rPr>
              <a:t>Long Short-Term Memory network is a type of recurrent neural network used in deep learning because very large architectures can be successfully trained</a:t>
            </a:r>
            <a:endParaRPr sz="1500">
              <a:solidFill>
                <a:srgbClr val="212121"/>
              </a:solidFill>
              <a:highlight>
                <a:srgbClr val="FFFFFF"/>
              </a:highlight>
              <a:latin typeface="Raleway Thin"/>
              <a:ea typeface="Raleway Thin"/>
              <a:cs typeface="Raleway Thin"/>
              <a:sym typeface="Raleway Thin"/>
            </a:endParaRPr>
          </a:p>
          <a:p>
            <a:pPr indent="0" lvl="0" marL="0" rtl="0" algn="l">
              <a:lnSpc>
                <a:spcPct val="115000"/>
              </a:lnSpc>
              <a:spcBef>
                <a:spcPts val="600"/>
              </a:spcBef>
              <a:spcAft>
                <a:spcPts val="0"/>
              </a:spcAft>
              <a:buNone/>
            </a:pPr>
            <a:r>
              <a:t/>
            </a:r>
            <a:endParaRPr sz="1500">
              <a:solidFill>
                <a:srgbClr val="212121"/>
              </a:solidFill>
              <a:highlight>
                <a:srgbClr val="FFFFFF"/>
              </a:highlight>
              <a:latin typeface="Raleway Thin"/>
              <a:ea typeface="Raleway Thin"/>
              <a:cs typeface="Raleway Thin"/>
              <a:sym typeface="Raleway Thin"/>
            </a:endParaRPr>
          </a:p>
          <a:p>
            <a:pPr indent="-323850" lvl="0" marL="457200" rtl="0" algn="l">
              <a:lnSpc>
                <a:spcPct val="115000"/>
              </a:lnSpc>
              <a:spcBef>
                <a:spcPts val="600"/>
              </a:spcBef>
              <a:spcAft>
                <a:spcPts val="0"/>
              </a:spcAft>
              <a:buClr>
                <a:srgbClr val="212121"/>
              </a:buClr>
              <a:buSzPts val="1500"/>
              <a:buFont typeface="Roboto"/>
              <a:buChar char="❖"/>
            </a:pPr>
            <a:r>
              <a:rPr b="1" lang="en" sz="1500">
                <a:solidFill>
                  <a:srgbClr val="212121"/>
                </a:solidFill>
                <a:highlight>
                  <a:srgbClr val="FFFFFF"/>
                </a:highlight>
                <a:latin typeface="Raleway"/>
                <a:ea typeface="Raleway"/>
                <a:cs typeface="Raleway"/>
                <a:sym typeface="Raleway"/>
              </a:rPr>
              <a:t>Advantages: </a:t>
            </a:r>
            <a:endParaRPr b="1" sz="1500">
              <a:solidFill>
                <a:srgbClr val="212121"/>
              </a:solidFill>
              <a:highlight>
                <a:srgbClr val="FFFFFF"/>
              </a:highlight>
              <a:latin typeface="Raleway"/>
              <a:ea typeface="Raleway"/>
              <a:cs typeface="Raleway"/>
              <a:sym typeface="Raleway"/>
            </a:endParaRPr>
          </a:p>
          <a:p>
            <a:pPr indent="-323850" lvl="1" marL="914400" rtl="0" algn="l">
              <a:lnSpc>
                <a:spcPct val="115000"/>
              </a:lnSpc>
              <a:spcBef>
                <a:spcPts val="0"/>
              </a:spcBef>
              <a:spcAft>
                <a:spcPts val="0"/>
              </a:spcAft>
              <a:buClr>
                <a:srgbClr val="212121"/>
              </a:buClr>
              <a:buSzPts val="1500"/>
              <a:buFont typeface="Raleway"/>
              <a:buChar char="➢"/>
            </a:pPr>
            <a:r>
              <a:rPr b="1" lang="en" sz="1500">
                <a:solidFill>
                  <a:srgbClr val="212121"/>
                </a:solidFill>
                <a:highlight>
                  <a:srgbClr val="FFFFFF"/>
                </a:highlight>
                <a:latin typeface="Raleway"/>
                <a:ea typeface="Raleway"/>
                <a:cs typeface="Raleway"/>
                <a:sym typeface="Raleway"/>
              </a:rPr>
              <a:t>Robust to Noise</a:t>
            </a:r>
            <a:endParaRPr b="1" sz="1500">
              <a:solidFill>
                <a:srgbClr val="212121"/>
              </a:solidFill>
              <a:highlight>
                <a:srgbClr val="FFFFFF"/>
              </a:highlight>
              <a:latin typeface="Raleway"/>
              <a:ea typeface="Raleway"/>
              <a:cs typeface="Raleway"/>
              <a:sym typeface="Raleway"/>
            </a:endParaRPr>
          </a:p>
          <a:p>
            <a:pPr indent="-323850" lvl="1" marL="914400" rtl="0" algn="l">
              <a:lnSpc>
                <a:spcPct val="115000"/>
              </a:lnSpc>
              <a:spcBef>
                <a:spcPts val="0"/>
              </a:spcBef>
              <a:spcAft>
                <a:spcPts val="0"/>
              </a:spcAft>
              <a:buClr>
                <a:srgbClr val="212121"/>
              </a:buClr>
              <a:buSzPts val="1500"/>
              <a:buFont typeface="Raleway"/>
              <a:buChar char="➢"/>
            </a:pPr>
            <a:r>
              <a:rPr b="1" lang="en" sz="1500">
                <a:solidFill>
                  <a:srgbClr val="212121"/>
                </a:solidFill>
                <a:highlight>
                  <a:srgbClr val="FFFFFF"/>
                </a:highlight>
                <a:latin typeface="Raleway"/>
                <a:ea typeface="Raleway"/>
                <a:cs typeface="Raleway"/>
                <a:sym typeface="Raleway"/>
              </a:rPr>
              <a:t>Nonlinear</a:t>
            </a:r>
            <a:endParaRPr b="1" sz="1500">
              <a:solidFill>
                <a:srgbClr val="212121"/>
              </a:solidFill>
              <a:highlight>
                <a:srgbClr val="FFFFFF"/>
              </a:highlight>
              <a:latin typeface="Raleway"/>
              <a:ea typeface="Raleway"/>
              <a:cs typeface="Raleway"/>
              <a:sym typeface="Raleway"/>
            </a:endParaRPr>
          </a:p>
          <a:p>
            <a:pPr indent="-323850" lvl="1" marL="914400" rtl="0" algn="l">
              <a:lnSpc>
                <a:spcPct val="115000"/>
              </a:lnSpc>
              <a:spcBef>
                <a:spcPts val="0"/>
              </a:spcBef>
              <a:spcAft>
                <a:spcPts val="0"/>
              </a:spcAft>
              <a:buClr>
                <a:srgbClr val="212121"/>
              </a:buClr>
              <a:buSzPts val="1500"/>
              <a:buFont typeface="Raleway"/>
              <a:buChar char="➢"/>
            </a:pPr>
            <a:r>
              <a:rPr b="1" lang="en" sz="1500">
                <a:solidFill>
                  <a:srgbClr val="212121"/>
                </a:solidFill>
                <a:highlight>
                  <a:srgbClr val="FFFFFF"/>
                </a:highlight>
                <a:latin typeface="Raleway"/>
                <a:ea typeface="Raleway"/>
                <a:cs typeface="Raleway"/>
                <a:sym typeface="Raleway"/>
              </a:rPr>
              <a:t>Multi-Step Forecasts</a:t>
            </a:r>
            <a:endParaRPr b="1" sz="1500">
              <a:solidFill>
                <a:srgbClr val="212121"/>
              </a:solidFill>
              <a:highlight>
                <a:srgbClr val="FFFFFF"/>
              </a:highlight>
              <a:latin typeface="Raleway"/>
              <a:ea typeface="Raleway"/>
              <a:cs typeface="Raleway"/>
              <a:sym typeface="Raleway"/>
            </a:endParaRPr>
          </a:p>
          <a:p>
            <a:pPr indent="0" lvl="0" marL="457200" rtl="0" algn="l">
              <a:lnSpc>
                <a:spcPct val="135714"/>
              </a:lnSpc>
              <a:spcBef>
                <a:spcPts val="500"/>
              </a:spcBef>
              <a:spcAft>
                <a:spcPts val="0"/>
              </a:spcAft>
              <a:buNone/>
            </a:pPr>
            <a:r>
              <a:t/>
            </a:r>
            <a:endParaRPr sz="1500">
              <a:latin typeface="Raleway Thin"/>
              <a:ea typeface="Raleway Thin"/>
              <a:cs typeface="Raleway Thin"/>
              <a:sym typeface="Raleway Thin"/>
            </a:endParaRPr>
          </a:p>
          <a:p>
            <a:pPr indent="0" lvl="0" marL="0" rtl="0" algn="l">
              <a:spcBef>
                <a:spcPts val="0"/>
              </a:spcBef>
              <a:spcAft>
                <a:spcPts val="0"/>
              </a:spcAft>
              <a:buNone/>
            </a:pPr>
            <a:r>
              <a:t/>
            </a:r>
            <a:endParaRPr sz="1500">
              <a:latin typeface="Raleway Thin"/>
              <a:ea typeface="Raleway Thin"/>
              <a:cs typeface="Raleway Thin"/>
              <a:sym typeface="Raleway Thi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nvSpPr>
        <p:spPr>
          <a:xfrm>
            <a:off x="5745788" y="1904988"/>
            <a:ext cx="30000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Predict Number of Hourly Trips</a:t>
            </a:r>
            <a:endParaRPr b="1">
              <a:latin typeface="Raleway"/>
              <a:ea typeface="Raleway"/>
              <a:cs typeface="Raleway"/>
              <a:sym typeface="Raleway"/>
            </a:endParaRPr>
          </a:p>
          <a:p>
            <a:pPr indent="0" lvl="0" marL="0" rtl="0" algn="l">
              <a:spcBef>
                <a:spcPts val="0"/>
              </a:spcBef>
              <a:spcAft>
                <a:spcPts val="0"/>
              </a:spcAft>
              <a:buNone/>
            </a:pPr>
            <a:r>
              <a:rPr b="1" lang="en">
                <a:latin typeface="Raleway"/>
                <a:ea typeface="Raleway"/>
                <a:cs typeface="Raleway"/>
                <a:sym typeface="Raleway"/>
              </a:rPr>
              <a:t>(Feb 12 11am to 22pm):</a:t>
            </a:r>
            <a:endParaRPr b="1">
              <a:latin typeface="Raleway"/>
              <a:ea typeface="Raleway"/>
              <a:cs typeface="Raleway"/>
              <a:sym typeface="Raleway"/>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11:00:00: 2370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12:00:00: 2137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13:00:00: 2026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14:00:00: 1972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15:00:00: 2187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16:00:00: 2612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17:00:00: 2950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18:00:00: 3444</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19:00:00: 3990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20:00:00: 4415</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21:00:00: 4400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22:00:00: 4043</a:t>
            </a:r>
            <a:endParaRPr sz="1600">
              <a:latin typeface="Raleway Thin"/>
              <a:ea typeface="Raleway Thin"/>
              <a:cs typeface="Raleway Thin"/>
              <a:sym typeface="Raleway Thin"/>
            </a:endParaRPr>
          </a:p>
        </p:txBody>
      </p:sp>
      <p:pic>
        <p:nvPicPr>
          <p:cNvPr id="299" name="Google Shape;299;p45"/>
          <p:cNvPicPr preferRelativeResize="0"/>
          <p:nvPr/>
        </p:nvPicPr>
        <p:blipFill>
          <a:blip r:embed="rId3">
            <a:alphaModFix/>
          </a:blip>
          <a:stretch>
            <a:fillRect/>
          </a:stretch>
        </p:blipFill>
        <p:spPr>
          <a:xfrm>
            <a:off x="688650" y="1905000"/>
            <a:ext cx="4599125" cy="2984850"/>
          </a:xfrm>
          <a:prstGeom prst="rect">
            <a:avLst/>
          </a:prstGeom>
          <a:noFill/>
          <a:ln>
            <a:noFill/>
          </a:ln>
        </p:spPr>
      </p:pic>
      <p:sp>
        <p:nvSpPr>
          <p:cNvPr id="300" name="Google Shape;30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Forecasted Number of </a:t>
            </a:r>
            <a:r>
              <a:rPr lang="en" sz="2140"/>
              <a:t>Hourly </a:t>
            </a:r>
            <a:r>
              <a:rPr lang="en" sz="2140"/>
              <a:t>Trips and Model Evaluation</a:t>
            </a:r>
            <a:endParaRPr sz="2140"/>
          </a:p>
        </p:txBody>
      </p:sp>
      <p:sp>
        <p:nvSpPr>
          <p:cNvPr id="301" name="Google Shape;301;p45"/>
          <p:cNvSpPr txBox="1"/>
          <p:nvPr/>
        </p:nvSpPr>
        <p:spPr>
          <a:xfrm>
            <a:off x="5745788" y="1904988"/>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Predict Number of Hourly Trips</a:t>
            </a:r>
            <a:endParaRPr b="1">
              <a:latin typeface="Raleway"/>
              <a:ea typeface="Raleway"/>
              <a:cs typeface="Raleway"/>
              <a:sym typeface="Raleway"/>
            </a:endParaRPr>
          </a:p>
          <a:p>
            <a:pPr indent="0" lvl="0" marL="0" rtl="0" algn="l">
              <a:spcBef>
                <a:spcPts val="0"/>
              </a:spcBef>
              <a:spcAft>
                <a:spcPts val="0"/>
              </a:spcAft>
              <a:buNone/>
            </a:pPr>
            <a:r>
              <a:rPr b="1" lang="en">
                <a:latin typeface="Raleway"/>
                <a:ea typeface="Raleway"/>
                <a:cs typeface="Raleway"/>
                <a:sym typeface="Raleway"/>
              </a:rPr>
              <a:t>(Feb 12 11am to 22pm)</a:t>
            </a:r>
            <a:endParaRPr b="1">
              <a:latin typeface="Raleway"/>
              <a:ea typeface="Raleway"/>
              <a:cs typeface="Raleway"/>
              <a:sym typeface="Raleway"/>
            </a:endParaRPr>
          </a:p>
        </p:txBody>
      </p:sp>
      <p:sp>
        <p:nvSpPr>
          <p:cNvPr id="302" name="Google Shape;302;p45"/>
          <p:cNvSpPr txBox="1"/>
          <p:nvPr/>
        </p:nvSpPr>
        <p:spPr>
          <a:xfrm>
            <a:off x="1186525" y="2089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aleway Thin"/>
                <a:ea typeface="Raleway Thin"/>
                <a:cs typeface="Raleway Thin"/>
                <a:sym typeface="Raleway Thin"/>
              </a:rPr>
              <a:t>Mean Absolute Error:  519.8</a:t>
            </a:r>
            <a:endParaRPr sz="1200">
              <a:latin typeface="Raleway Thin"/>
              <a:ea typeface="Raleway Thin"/>
              <a:cs typeface="Raleway Thin"/>
              <a:sym typeface="Raleway Thin"/>
            </a:endParaRPr>
          </a:p>
          <a:p>
            <a:pPr indent="0" lvl="0" marL="0" rtl="0" algn="l">
              <a:spcBef>
                <a:spcPts val="0"/>
              </a:spcBef>
              <a:spcAft>
                <a:spcPts val="0"/>
              </a:spcAft>
              <a:buNone/>
            </a:pPr>
            <a:r>
              <a:rPr lang="en" sz="1200">
                <a:latin typeface="Raleway Thin"/>
                <a:ea typeface="Raleway Thin"/>
                <a:cs typeface="Raleway Thin"/>
                <a:sym typeface="Raleway Thin"/>
              </a:rPr>
              <a:t>Mean Squared Error:  412774.7</a:t>
            </a:r>
            <a:endParaRPr sz="1200">
              <a:latin typeface="Raleway Thin"/>
              <a:ea typeface="Raleway Thin"/>
              <a:cs typeface="Raleway Thin"/>
              <a:sym typeface="Raleway Thi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Multivariate Forecasted Number of Hourly Trips and Model Evaluation</a:t>
            </a:r>
            <a:endParaRPr sz="1740"/>
          </a:p>
        </p:txBody>
      </p:sp>
      <p:sp>
        <p:nvSpPr>
          <p:cNvPr id="308" name="Google Shape;308;p46"/>
          <p:cNvSpPr txBox="1"/>
          <p:nvPr>
            <p:ph idx="1" type="body"/>
          </p:nvPr>
        </p:nvSpPr>
        <p:spPr>
          <a:xfrm>
            <a:off x="729450" y="1988600"/>
            <a:ext cx="7279500" cy="226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000000"/>
              </a:buClr>
              <a:buSzPts val="1500"/>
              <a:buFont typeface="Raleway"/>
              <a:buChar char="❖"/>
            </a:pPr>
            <a:r>
              <a:rPr b="1" lang="en" sz="1500">
                <a:solidFill>
                  <a:srgbClr val="000000"/>
                </a:solidFill>
                <a:latin typeface="Raleway"/>
                <a:ea typeface="Raleway"/>
                <a:cs typeface="Raleway"/>
                <a:sym typeface="Raleway"/>
              </a:rPr>
              <a:t>Input Features: </a:t>
            </a:r>
            <a:endParaRPr b="1" sz="1500">
              <a:solidFill>
                <a:srgbClr val="000000"/>
              </a:solidFill>
              <a:latin typeface="Raleway"/>
              <a:ea typeface="Raleway"/>
              <a:cs typeface="Raleway"/>
              <a:sym typeface="Raleway"/>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Hourly Median Trip Distance</a:t>
            </a:r>
            <a:endParaRPr sz="1300">
              <a:solidFill>
                <a:srgbClr val="000000"/>
              </a:solidFill>
              <a:latin typeface="Raleway Thin"/>
              <a:ea typeface="Raleway Thin"/>
              <a:cs typeface="Raleway Thin"/>
              <a:sym typeface="Raleway Thin"/>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Hourly Median Fare Amount</a:t>
            </a:r>
            <a:endParaRPr sz="1300">
              <a:solidFill>
                <a:srgbClr val="000000"/>
              </a:solidFill>
              <a:latin typeface="Raleway Thin"/>
              <a:ea typeface="Raleway Thin"/>
              <a:cs typeface="Raleway Thin"/>
              <a:sym typeface="Raleway Thin"/>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Hourly Median Tolls Amount</a:t>
            </a:r>
            <a:endParaRPr sz="1300">
              <a:solidFill>
                <a:srgbClr val="000000"/>
              </a:solidFill>
              <a:latin typeface="Raleway Thin"/>
              <a:ea typeface="Raleway Thin"/>
              <a:cs typeface="Raleway Thin"/>
              <a:sym typeface="Raleway Thin"/>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Hourly Median Total Amount</a:t>
            </a:r>
            <a:endParaRPr sz="1300">
              <a:solidFill>
                <a:srgbClr val="000000"/>
              </a:solidFill>
              <a:latin typeface="Raleway Thin"/>
              <a:ea typeface="Raleway Thin"/>
              <a:cs typeface="Raleway Thin"/>
              <a:sym typeface="Raleway Thin"/>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Hourly Total Number of Trips</a:t>
            </a:r>
            <a:endParaRPr sz="1300">
              <a:solidFill>
                <a:srgbClr val="000000"/>
              </a:solidFill>
              <a:latin typeface="Raleway Thin"/>
              <a:ea typeface="Raleway Thin"/>
              <a:cs typeface="Raleway Thin"/>
              <a:sym typeface="Raleway Thin"/>
            </a:endParaRPr>
          </a:p>
          <a:p>
            <a:pPr indent="-323850" lvl="0" marL="457200" rtl="0" algn="l">
              <a:lnSpc>
                <a:spcPct val="150000"/>
              </a:lnSpc>
              <a:spcBef>
                <a:spcPts val="0"/>
              </a:spcBef>
              <a:spcAft>
                <a:spcPts val="0"/>
              </a:spcAft>
              <a:buClr>
                <a:srgbClr val="000000"/>
              </a:buClr>
              <a:buSzPts val="1500"/>
              <a:buFont typeface="Raleway"/>
              <a:buChar char="❖"/>
            </a:pPr>
            <a:r>
              <a:rPr b="1" lang="en" sz="1500">
                <a:solidFill>
                  <a:srgbClr val="000000"/>
                </a:solidFill>
                <a:latin typeface="Raleway"/>
                <a:ea typeface="Raleway"/>
                <a:cs typeface="Raleway"/>
                <a:sym typeface="Raleway"/>
              </a:rPr>
              <a:t>Window Size </a:t>
            </a:r>
            <a:endParaRPr b="1" sz="1500">
              <a:solidFill>
                <a:srgbClr val="000000"/>
              </a:solidFill>
              <a:latin typeface="Raleway"/>
              <a:ea typeface="Raleway"/>
              <a:cs typeface="Raleway"/>
              <a:sym typeface="Raleway"/>
            </a:endParaRPr>
          </a:p>
          <a:p>
            <a:pPr indent="-311150" lvl="1" marL="914400" rtl="0" algn="l">
              <a:lnSpc>
                <a:spcPct val="150000"/>
              </a:lnSpc>
              <a:spcBef>
                <a:spcPts val="0"/>
              </a:spcBef>
              <a:spcAft>
                <a:spcPts val="0"/>
              </a:spcAft>
              <a:buClr>
                <a:srgbClr val="000000"/>
              </a:buClr>
              <a:buSzPts val="1300"/>
              <a:buFont typeface="Raleway Thin"/>
              <a:buChar char="➢"/>
            </a:pPr>
            <a:r>
              <a:rPr lang="en" sz="1300">
                <a:solidFill>
                  <a:srgbClr val="000000"/>
                </a:solidFill>
                <a:latin typeface="Raleway Thin"/>
                <a:ea typeface="Raleway Thin"/>
                <a:cs typeface="Raleway Thin"/>
                <a:sym typeface="Raleway Thin"/>
              </a:rPr>
              <a:t>This hour's forecast value depends on last 2-hour multivariate values</a:t>
            </a:r>
            <a:endParaRPr sz="1250">
              <a:solidFill>
                <a:srgbClr val="008000"/>
              </a:solidFill>
              <a:highlight>
                <a:srgbClr val="FFFFFE"/>
              </a:highlight>
              <a:latin typeface="Courier New"/>
              <a:ea typeface="Courier New"/>
              <a:cs typeface="Courier New"/>
              <a:sym typeface="Courier New"/>
            </a:endParaRPr>
          </a:p>
          <a:p>
            <a:pPr indent="0" lvl="0" marL="914400" rtl="0" algn="l">
              <a:lnSpc>
                <a:spcPct val="150000"/>
              </a:lnSpc>
              <a:spcBef>
                <a:spcPts val="0"/>
              </a:spcBef>
              <a:spcAft>
                <a:spcPts val="1200"/>
              </a:spcAft>
              <a:buNone/>
            </a:pPr>
            <a:r>
              <a:t/>
            </a:r>
            <a:endParaRPr sz="1500">
              <a:solidFill>
                <a:srgbClr val="000000"/>
              </a:solidFill>
              <a:latin typeface="Raleway Thin"/>
              <a:ea typeface="Raleway Thin"/>
              <a:cs typeface="Raleway Thin"/>
              <a:sym typeface="Raleway Thi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Forecasted Number of Hourly Trips and Model Evaluation</a:t>
            </a:r>
            <a:endParaRPr sz="2140"/>
          </a:p>
        </p:txBody>
      </p:sp>
      <p:sp>
        <p:nvSpPr>
          <p:cNvPr id="314" name="Google Shape;314;p47"/>
          <p:cNvSpPr txBox="1"/>
          <p:nvPr/>
        </p:nvSpPr>
        <p:spPr>
          <a:xfrm>
            <a:off x="5745788" y="1904988"/>
            <a:ext cx="30000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Predict Number of Hourly Trips</a:t>
            </a:r>
            <a:endParaRPr b="1">
              <a:latin typeface="Raleway"/>
              <a:ea typeface="Raleway"/>
              <a:cs typeface="Raleway"/>
              <a:sym typeface="Raleway"/>
            </a:endParaRPr>
          </a:p>
          <a:p>
            <a:pPr indent="0" lvl="0" marL="0" rtl="0" algn="l">
              <a:spcBef>
                <a:spcPts val="0"/>
              </a:spcBef>
              <a:spcAft>
                <a:spcPts val="0"/>
              </a:spcAft>
              <a:buNone/>
            </a:pPr>
            <a:r>
              <a:rPr b="1" lang="en">
                <a:latin typeface="Raleway"/>
                <a:ea typeface="Raleway"/>
                <a:cs typeface="Raleway"/>
                <a:sym typeface="Raleway"/>
              </a:rPr>
              <a:t>(Feb 12 11am to 22pm):</a:t>
            </a:r>
            <a:endParaRPr b="1">
              <a:latin typeface="Raleway"/>
              <a:ea typeface="Raleway"/>
              <a:cs typeface="Raleway"/>
              <a:sym typeface="Raleway"/>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11:00:00: 2546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12:00:00: 2255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13:00:00: 2019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14:00:00: 1958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15:00:00: 2159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16:00:00: 2669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17:00:00: 3104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18:00:00: 3721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19:00:00: 4262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20:00:00: 4584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21:00:00: 4367 </a:t>
            </a:r>
            <a:endParaRPr sz="1250">
              <a:solidFill>
                <a:srgbClr val="212121"/>
              </a:solidFill>
              <a:highlight>
                <a:srgbClr val="FFFFFF"/>
              </a:highlight>
              <a:latin typeface="Raleway Thin"/>
              <a:ea typeface="Raleway Thin"/>
              <a:cs typeface="Raleway Thin"/>
              <a:sym typeface="Raleway Thin"/>
            </a:endParaRPr>
          </a:p>
          <a:p>
            <a:pPr indent="0" lvl="0" marL="0" rtl="0" algn="l">
              <a:spcBef>
                <a:spcPts val="0"/>
              </a:spcBef>
              <a:spcAft>
                <a:spcPts val="0"/>
              </a:spcAft>
              <a:buNone/>
            </a:pPr>
            <a:r>
              <a:rPr lang="en" sz="1250">
                <a:solidFill>
                  <a:srgbClr val="212121"/>
                </a:solidFill>
                <a:highlight>
                  <a:srgbClr val="FFFFFF"/>
                </a:highlight>
                <a:latin typeface="Raleway Thin"/>
                <a:ea typeface="Raleway Thin"/>
                <a:cs typeface="Raleway Thin"/>
                <a:sym typeface="Raleway Thin"/>
              </a:rPr>
              <a:t>2016-02-12 22:00:00: 3910</a:t>
            </a:r>
            <a:endParaRPr sz="1600">
              <a:latin typeface="Raleway Thin"/>
              <a:ea typeface="Raleway Thin"/>
              <a:cs typeface="Raleway Thin"/>
              <a:sym typeface="Raleway Thin"/>
            </a:endParaRPr>
          </a:p>
        </p:txBody>
      </p:sp>
      <p:pic>
        <p:nvPicPr>
          <p:cNvPr id="315" name="Google Shape;315;p47"/>
          <p:cNvPicPr preferRelativeResize="0"/>
          <p:nvPr/>
        </p:nvPicPr>
        <p:blipFill>
          <a:blip r:embed="rId3">
            <a:alphaModFix/>
          </a:blip>
          <a:stretch>
            <a:fillRect/>
          </a:stretch>
        </p:blipFill>
        <p:spPr>
          <a:xfrm>
            <a:off x="729450" y="1905000"/>
            <a:ext cx="4726000" cy="2984850"/>
          </a:xfrm>
          <a:prstGeom prst="rect">
            <a:avLst/>
          </a:prstGeom>
          <a:noFill/>
          <a:ln>
            <a:noFill/>
          </a:ln>
        </p:spPr>
      </p:pic>
      <p:sp>
        <p:nvSpPr>
          <p:cNvPr id="316" name="Google Shape;316;p47"/>
          <p:cNvSpPr txBox="1"/>
          <p:nvPr/>
        </p:nvSpPr>
        <p:spPr>
          <a:xfrm>
            <a:off x="1171125" y="23988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aleway Thin"/>
                <a:ea typeface="Raleway Thin"/>
                <a:cs typeface="Raleway Thin"/>
                <a:sym typeface="Raleway Thin"/>
              </a:rPr>
              <a:t>Mean Absolute Error:  490.0</a:t>
            </a:r>
            <a:endParaRPr sz="1200">
              <a:latin typeface="Raleway Thin"/>
              <a:ea typeface="Raleway Thin"/>
              <a:cs typeface="Raleway Thin"/>
              <a:sym typeface="Raleway Thin"/>
            </a:endParaRPr>
          </a:p>
          <a:p>
            <a:pPr indent="0" lvl="0" marL="0" rtl="0" algn="l">
              <a:spcBef>
                <a:spcPts val="0"/>
              </a:spcBef>
              <a:spcAft>
                <a:spcPts val="0"/>
              </a:spcAft>
              <a:buNone/>
            </a:pPr>
            <a:r>
              <a:rPr lang="en" sz="1200">
                <a:latin typeface="Raleway Thin"/>
                <a:ea typeface="Raleway Thin"/>
                <a:cs typeface="Raleway Thin"/>
                <a:sym typeface="Raleway Thin"/>
              </a:rPr>
              <a:t>Mean Squared Error:  340901.7</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ctrTitle"/>
          </p:nvPr>
        </p:nvSpPr>
        <p:spPr>
          <a:xfrm>
            <a:off x="2352600" y="2018200"/>
            <a:ext cx="4438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i="1" lang="en" sz="5500">
                <a:solidFill>
                  <a:srgbClr val="3C78D8"/>
                </a:solidFill>
                <a:latin typeface="Pacifico"/>
                <a:ea typeface="Pacifico"/>
                <a:cs typeface="Pacifico"/>
                <a:sym typeface="Pacifico"/>
              </a:rPr>
              <a:t>Thank   You!</a:t>
            </a:r>
            <a:endParaRPr b="0" i="1" sz="5500">
              <a:solidFill>
                <a:srgbClr val="3C78D8"/>
              </a:solidFill>
              <a:latin typeface="Pacifico"/>
              <a:ea typeface="Pacifico"/>
              <a:cs typeface="Pacifico"/>
              <a:sym typeface="Pacific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Tips in Colab: Table of Contents</a:t>
            </a:r>
            <a:endParaRPr/>
          </a:p>
        </p:txBody>
      </p:sp>
      <p:pic>
        <p:nvPicPr>
          <p:cNvPr id="327" name="Google Shape;327;p49"/>
          <p:cNvPicPr preferRelativeResize="0"/>
          <p:nvPr/>
        </p:nvPicPr>
        <p:blipFill>
          <a:blip r:embed="rId3">
            <a:alphaModFix/>
          </a:blip>
          <a:stretch>
            <a:fillRect/>
          </a:stretch>
        </p:blipFill>
        <p:spPr>
          <a:xfrm>
            <a:off x="729450" y="1968975"/>
            <a:ext cx="5799017"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FFFFFF"/>
                </a:solidFill>
              </a:rPr>
              <a:t>2.	Visualize trip distance by time of day in any way you see fit, any observations?</a:t>
            </a:r>
            <a:endParaRPr sz="2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66"/>
              <a:t>Histogram of Trip Distance</a:t>
            </a:r>
            <a:endParaRPr sz="2644">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10" name="Google Shape;110;p17"/>
          <p:cNvPicPr preferRelativeResize="0"/>
          <p:nvPr/>
        </p:nvPicPr>
        <p:blipFill>
          <a:blip r:embed="rId3">
            <a:alphaModFix/>
          </a:blip>
          <a:stretch>
            <a:fillRect/>
          </a:stretch>
        </p:blipFill>
        <p:spPr>
          <a:xfrm>
            <a:off x="3422000" y="2041725"/>
            <a:ext cx="2801645" cy="1908075"/>
          </a:xfrm>
          <a:prstGeom prst="rect">
            <a:avLst/>
          </a:prstGeom>
          <a:noFill/>
          <a:ln>
            <a:noFill/>
          </a:ln>
        </p:spPr>
      </p:pic>
      <p:pic>
        <p:nvPicPr>
          <p:cNvPr id="111" name="Google Shape;111;p17"/>
          <p:cNvPicPr preferRelativeResize="0"/>
          <p:nvPr/>
        </p:nvPicPr>
        <p:blipFill>
          <a:blip r:embed="rId4">
            <a:alphaModFix/>
          </a:blip>
          <a:stretch>
            <a:fillRect/>
          </a:stretch>
        </p:blipFill>
        <p:spPr>
          <a:xfrm>
            <a:off x="771746" y="2078875"/>
            <a:ext cx="2692550" cy="1833775"/>
          </a:xfrm>
          <a:prstGeom prst="rect">
            <a:avLst/>
          </a:prstGeom>
          <a:noFill/>
          <a:ln>
            <a:noFill/>
          </a:ln>
        </p:spPr>
      </p:pic>
      <p:pic>
        <p:nvPicPr>
          <p:cNvPr id="112" name="Google Shape;112;p17"/>
          <p:cNvPicPr preferRelativeResize="0"/>
          <p:nvPr/>
        </p:nvPicPr>
        <p:blipFill>
          <a:blip r:embed="rId5">
            <a:alphaModFix/>
          </a:blip>
          <a:stretch>
            <a:fillRect/>
          </a:stretch>
        </p:blipFill>
        <p:spPr>
          <a:xfrm>
            <a:off x="6085200" y="2041725"/>
            <a:ext cx="2645075" cy="1908075"/>
          </a:xfrm>
          <a:prstGeom prst="rect">
            <a:avLst/>
          </a:prstGeom>
          <a:noFill/>
          <a:ln>
            <a:noFill/>
          </a:ln>
        </p:spPr>
      </p:pic>
      <p:sp>
        <p:nvSpPr>
          <p:cNvPr id="113" name="Google Shape;113;p17"/>
          <p:cNvSpPr txBox="1"/>
          <p:nvPr/>
        </p:nvSpPr>
        <p:spPr>
          <a:xfrm>
            <a:off x="905175" y="3949800"/>
            <a:ext cx="2692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aleway"/>
                <a:ea typeface="Raleway"/>
                <a:cs typeface="Raleway"/>
                <a:sym typeface="Raleway"/>
              </a:rPr>
              <a:t>Skew Coefficient before preprocessing:  4.268</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Counts of Zeros:</a:t>
            </a:r>
            <a:endParaRPr sz="1100">
              <a:latin typeface="Raleway"/>
              <a:ea typeface="Raleway"/>
              <a:cs typeface="Raleway"/>
              <a:sym typeface="Raleway"/>
            </a:endParaRPr>
          </a:p>
          <a:p>
            <a:pPr indent="0" lvl="0" marL="0" rtl="0" algn="l">
              <a:spcBef>
                <a:spcPts val="0"/>
              </a:spcBef>
              <a:spcAft>
                <a:spcPts val="0"/>
              </a:spcAft>
              <a:buNone/>
            </a:pPr>
            <a:r>
              <a:rPr lang="en" sz="1100">
                <a:latin typeface="Raleway"/>
                <a:ea typeface="Raleway"/>
                <a:cs typeface="Raleway"/>
                <a:sym typeface="Raleway"/>
              </a:rPr>
              <a:t>18964</a:t>
            </a:r>
            <a:endParaRPr sz="1100">
              <a:latin typeface="Raleway"/>
              <a:ea typeface="Raleway"/>
              <a:cs typeface="Raleway"/>
              <a:sym typeface="Raleway"/>
            </a:endParaRPr>
          </a:p>
        </p:txBody>
      </p:sp>
      <p:sp>
        <p:nvSpPr>
          <p:cNvPr id="114" name="Google Shape;114;p17"/>
          <p:cNvSpPr txBox="1"/>
          <p:nvPr/>
        </p:nvSpPr>
        <p:spPr>
          <a:xfrm>
            <a:off x="3597675" y="3949800"/>
            <a:ext cx="29994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latin typeface="Raleway"/>
                <a:ea typeface="Raleway"/>
                <a:cs typeface="Raleway"/>
                <a:sym typeface="Raleway"/>
              </a:rPr>
              <a:t>Skew Coefficient before preprocessing:  1.770</a:t>
            </a:r>
            <a:endParaRPr sz="1100">
              <a:latin typeface="Raleway"/>
              <a:ea typeface="Raleway"/>
              <a:cs typeface="Raleway"/>
              <a:sym typeface="Raleway"/>
            </a:endParaRPr>
          </a:p>
          <a:p>
            <a:pPr indent="0" lvl="0" marL="0" marR="0" rtl="0" algn="l">
              <a:lnSpc>
                <a:spcPct val="100000"/>
              </a:lnSpc>
              <a:spcBef>
                <a:spcPts val="0"/>
              </a:spcBef>
              <a:spcAft>
                <a:spcPts val="0"/>
              </a:spcAft>
              <a:buNone/>
            </a:pPr>
            <a:r>
              <a:rPr lang="en" sz="1100">
                <a:latin typeface="Raleway"/>
                <a:ea typeface="Raleway"/>
                <a:cs typeface="Raleway"/>
                <a:sym typeface="Raleway"/>
              </a:rPr>
              <a:t>Counts of Zeros:</a:t>
            </a:r>
            <a:endParaRPr sz="1100">
              <a:latin typeface="Raleway"/>
              <a:ea typeface="Raleway"/>
              <a:cs typeface="Raleway"/>
              <a:sym typeface="Raleway"/>
            </a:endParaRPr>
          </a:p>
          <a:p>
            <a:pPr indent="0" lvl="0" marL="0" marR="0" rtl="0" algn="l">
              <a:lnSpc>
                <a:spcPct val="100000"/>
              </a:lnSpc>
              <a:spcBef>
                <a:spcPts val="0"/>
              </a:spcBef>
              <a:spcAft>
                <a:spcPts val="0"/>
              </a:spcAft>
              <a:buNone/>
            </a:pPr>
            <a:r>
              <a:rPr lang="en" sz="1100">
                <a:latin typeface="Raleway"/>
                <a:ea typeface="Raleway"/>
                <a:cs typeface="Raleway"/>
                <a:sym typeface="Raleway"/>
              </a:rPr>
              <a:t>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22"/>
              <a:t>Hourly Median Trip Distance in both weekday and weekends (aka all data)</a:t>
            </a:r>
            <a:endParaRPr b="0" sz="722">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blip>
          <a:stretch>
            <a:fillRect/>
          </a:stretch>
        </p:blipFill>
        <p:spPr>
          <a:xfrm>
            <a:off x="729450" y="1853850"/>
            <a:ext cx="3760900" cy="2515400"/>
          </a:xfrm>
          <a:prstGeom prst="rect">
            <a:avLst/>
          </a:prstGeom>
          <a:noFill/>
          <a:ln>
            <a:noFill/>
          </a:ln>
        </p:spPr>
      </p:pic>
      <p:sp>
        <p:nvSpPr>
          <p:cNvPr id="121" name="Google Shape;121;p18"/>
          <p:cNvSpPr txBox="1"/>
          <p:nvPr/>
        </p:nvSpPr>
        <p:spPr>
          <a:xfrm>
            <a:off x="4754550" y="1933625"/>
            <a:ext cx="3663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The median trip distance is longer at 6am and 7am than other times of the day. </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spcBef>
                <a:spcPts val="0"/>
              </a:spcBef>
              <a:spcAft>
                <a:spcPts val="0"/>
              </a:spcAft>
              <a:buNone/>
            </a:pPr>
            <a:r>
              <a:rPr lang="en">
                <a:latin typeface="Raleway Thin"/>
                <a:ea typeface="Raleway Thin"/>
                <a:cs typeface="Raleway Thin"/>
                <a:sym typeface="Raleway Thin"/>
              </a:rPr>
              <a:t>The overall trend of median trip distance is increasing from 1am to 7am, and then dramatically decreased to 2.1 miles at 8am. </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spcBef>
                <a:spcPts val="0"/>
              </a:spcBef>
              <a:spcAft>
                <a:spcPts val="0"/>
              </a:spcAft>
              <a:buNone/>
            </a:pPr>
            <a:r>
              <a:rPr lang="en">
                <a:latin typeface="Raleway Thin"/>
                <a:ea typeface="Raleway Thin"/>
                <a:cs typeface="Raleway Thin"/>
                <a:sym typeface="Raleway Thin"/>
              </a:rPr>
              <a:t>The distance is lowest during 17pm to 20pm in the time of day.</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t>Hourly Median Trip Distance for weekday</a:t>
            </a:r>
            <a:endParaRPr sz="2040"/>
          </a:p>
        </p:txBody>
      </p:sp>
      <p:pic>
        <p:nvPicPr>
          <p:cNvPr id="127" name="Google Shape;127;p19"/>
          <p:cNvPicPr preferRelativeResize="0"/>
          <p:nvPr/>
        </p:nvPicPr>
        <p:blipFill>
          <a:blip r:embed="rId3">
            <a:alphaModFix/>
          </a:blip>
          <a:stretch>
            <a:fillRect/>
          </a:stretch>
        </p:blipFill>
        <p:spPr>
          <a:xfrm>
            <a:off x="729450" y="2020850"/>
            <a:ext cx="4000624" cy="2565350"/>
          </a:xfrm>
          <a:prstGeom prst="rect">
            <a:avLst/>
          </a:prstGeom>
          <a:noFill/>
          <a:ln>
            <a:noFill/>
          </a:ln>
        </p:spPr>
      </p:pic>
      <p:sp>
        <p:nvSpPr>
          <p:cNvPr id="128" name="Google Shape;128;p19"/>
          <p:cNvSpPr txBox="1"/>
          <p:nvPr/>
        </p:nvSpPr>
        <p:spPr>
          <a:xfrm>
            <a:off x="4730075" y="1918275"/>
            <a:ext cx="4085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L</a:t>
            </a:r>
            <a:r>
              <a:rPr lang="en">
                <a:latin typeface="Raleway Thin"/>
                <a:ea typeface="Raleway Thin"/>
                <a:cs typeface="Raleway Thin"/>
                <a:sym typeface="Raleway Thin"/>
              </a:rPr>
              <a:t>onger median trip distance at 6am and 7am with the longest trip distance at 6am. </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spcBef>
                <a:spcPts val="0"/>
              </a:spcBef>
              <a:spcAft>
                <a:spcPts val="0"/>
              </a:spcAft>
              <a:buNone/>
            </a:pPr>
            <a:r>
              <a:rPr lang="en">
                <a:latin typeface="Raleway Thin"/>
                <a:ea typeface="Raleway Thin"/>
                <a:cs typeface="Raleway Thin"/>
                <a:sym typeface="Raleway Thin"/>
              </a:rPr>
              <a:t>The shorter trip distance during 1am to 5am and 15am to 21am may due to less people go to work by green taxi before go to work and after duty. </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spcBef>
                <a:spcPts val="0"/>
              </a:spcBef>
              <a:spcAft>
                <a:spcPts val="0"/>
              </a:spcAft>
              <a:buNone/>
            </a:pPr>
            <a:r>
              <a:rPr lang="en">
                <a:latin typeface="Raleway Thin"/>
                <a:ea typeface="Raleway Thin"/>
                <a:cs typeface="Raleway Thin"/>
                <a:sym typeface="Raleway Thin"/>
              </a:rPr>
              <a:t>The evening peak is shorter than the morning peak, I suspect that people like to take taxes to work in order to avoid being late.</a:t>
            </a:r>
            <a:endParaRPr>
              <a:latin typeface="Raleway Thin"/>
              <a:ea typeface="Raleway Thin"/>
              <a:cs typeface="Raleway Thin"/>
              <a:sym typeface="Raleway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40"/>
              <a:t>Hourly Median Trip Distance for weekend</a:t>
            </a:r>
            <a:endParaRPr sz="2040"/>
          </a:p>
        </p:txBody>
      </p:sp>
      <p:pic>
        <p:nvPicPr>
          <p:cNvPr id="134" name="Google Shape;134;p20"/>
          <p:cNvPicPr preferRelativeResize="0"/>
          <p:nvPr/>
        </p:nvPicPr>
        <p:blipFill>
          <a:blip r:embed="rId3">
            <a:alphaModFix/>
          </a:blip>
          <a:stretch>
            <a:fillRect/>
          </a:stretch>
        </p:blipFill>
        <p:spPr>
          <a:xfrm>
            <a:off x="729450" y="1997450"/>
            <a:ext cx="4071876" cy="2611025"/>
          </a:xfrm>
          <a:prstGeom prst="rect">
            <a:avLst/>
          </a:prstGeom>
          <a:noFill/>
          <a:ln>
            <a:noFill/>
          </a:ln>
        </p:spPr>
      </p:pic>
      <p:sp>
        <p:nvSpPr>
          <p:cNvPr id="135" name="Google Shape;135;p20"/>
          <p:cNvSpPr txBox="1"/>
          <p:nvPr/>
        </p:nvSpPr>
        <p:spPr>
          <a:xfrm>
            <a:off x="4906775" y="2170163"/>
            <a:ext cx="4140000" cy="25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Thin"/>
                <a:ea typeface="Raleway Thin"/>
                <a:cs typeface="Raleway Thin"/>
                <a:sym typeface="Raleway Thin"/>
              </a:rPr>
              <a:t>L</a:t>
            </a:r>
            <a:r>
              <a:rPr lang="en">
                <a:latin typeface="Raleway Thin"/>
                <a:ea typeface="Raleway Thin"/>
                <a:cs typeface="Raleway Thin"/>
                <a:sym typeface="Raleway Thin"/>
              </a:rPr>
              <a:t>onger trip distance happens at 7am and 8am, with 7am has the longest median trip distance </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spcBef>
                <a:spcPts val="0"/>
              </a:spcBef>
              <a:spcAft>
                <a:spcPts val="0"/>
              </a:spcAft>
              <a:buNone/>
            </a:pPr>
            <a:r>
              <a:rPr lang="en">
                <a:latin typeface="Raleway Thin"/>
                <a:ea typeface="Raleway Thin"/>
                <a:cs typeface="Raleway Thin"/>
                <a:sym typeface="Raleway Thin"/>
              </a:rPr>
              <a:t>Its median trip distance is smaller than highest distance on weekday</a:t>
            </a:r>
            <a:endParaRPr>
              <a:latin typeface="Raleway Thin"/>
              <a:ea typeface="Raleway Thin"/>
              <a:cs typeface="Raleway Thin"/>
              <a:sym typeface="Raleway Thin"/>
            </a:endParaRPr>
          </a:p>
          <a:p>
            <a:pPr indent="0" lvl="0" marL="0" rtl="0" algn="l">
              <a:spcBef>
                <a:spcPts val="0"/>
              </a:spcBef>
              <a:spcAft>
                <a:spcPts val="0"/>
              </a:spcAft>
              <a:buNone/>
            </a:pPr>
            <a:r>
              <a:t/>
            </a:r>
            <a:endParaRPr>
              <a:latin typeface="Raleway Thin"/>
              <a:ea typeface="Raleway Thin"/>
              <a:cs typeface="Raleway Thin"/>
              <a:sym typeface="Raleway Thin"/>
            </a:endParaRPr>
          </a:p>
          <a:p>
            <a:pPr indent="0" lvl="0" marL="0" rtl="0" algn="l">
              <a:lnSpc>
                <a:spcPct val="115000"/>
              </a:lnSpc>
              <a:spcBef>
                <a:spcPts val="600"/>
              </a:spcBef>
              <a:spcAft>
                <a:spcPts val="500"/>
              </a:spcAft>
              <a:buNone/>
            </a:pPr>
            <a:r>
              <a:rPr lang="en">
                <a:latin typeface="Raleway Thin"/>
                <a:ea typeface="Raleway Thin"/>
                <a:cs typeface="Raleway Thin"/>
                <a:sym typeface="Raleway Thin"/>
              </a:rPr>
              <a:t>Difference between the longer median trip distance at 7am and 8am and the rest of the data is not as significantly large as for the weekends</a:t>
            </a:r>
            <a:endParaRPr>
              <a:latin typeface="Raleway Thin"/>
              <a:ea typeface="Raleway Thin"/>
              <a:cs typeface="Raleway Thin"/>
              <a:sym typeface="Raleway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Comparison between hourly median trip distance in weekday and weekend</a:t>
            </a:r>
            <a:endParaRPr sz="2040"/>
          </a:p>
        </p:txBody>
      </p:sp>
      <p:pic>
        <p:nvPicPr>
          <p:cNvPr id="141" name="Google Shape;141;p21"/>
          <p:cNvPicPr preferRelativeResize="0"/>
          <p:nvPr/>
        </p:nvPicPr>
        <p:blipFill>
          <a:blip r:embed="rId3">
            <a:alphaModFix/>
          </a:blip>
          <a:stretch>
            <a:fillRect/>
          </a:stretch>
        </p:blipFill>
        <p:spPr>
          <a:xfrm>
            <a:off x="729450" y="2243450"/>
            <a:ext cx="3791336" cy="2419350"/>
          </a:xfrm>
          <a:prstGeom prst="rect">
            <a:avLst/>
          </a:prstGeom>
          <a:noFill/>
          <a:ln>
            <a:noFill/>
          </a:ln>
        </p:spPr>
      </p:pic>
      <p:pic>
        <p:nvPicPr>
          <p:cNvPr id="142" name="Google Shape;142;p21"/>
          <p:cNvPicPr preferRelativeResize="0"/>
          <p:nvPr/>
        </p:nvPicPr>
        <p:blipFill>
          <a:blip r:embed="rId4">
            <a:alphaModFix/>
          </a:blip>
          <a:stretch>
            <a:fillRect/>
          </a:stretch>
        </p:blipFill>
        <p:spPr>
          <a:xfrm>
            <a:off x="4718700" y="2148675"/>
            <a:ext cx="3938924" cy="2419350"/>
          </a:xfrm>
          <a:prstGeom prst="rect">
            <a:avLst/>
          </a:prstGeom>
          <a:noFill/>
          <a:ln>
            <a:noFill/>
          </a:ln>
        </p:spPr>
      </p:pic>
      <p:sp>
        <p:nvSpPr>
          <p:cNvPr id="143" name="Google Shape;143;p21"/>
          <p:cNvSpPr txBox="1"/>
          <p:nvPr/>
        </p:nvSpPr>
        <p:spPr>
          <a:xfrm>
            <a:off x="668775" y="4662800"/>
            <a:ext cx="837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M</a:t>
            </a:r>
            <a:r>
              <a:rPr lang="en" sz="1200">
                <a:solidFill>
                  <a:srgbClr val="212121"/>
                </a:solidFill>
                <a:highlight>
                  <a:srgbClr val="FFFFFF"/>
                </a:highlight>
                <a:latin typeface="Roboto"/>
                <a:ea typeface="Roboto"/>
                <a:cs typeface="Roboto"/>
                <a:sym typeface="Roboto"/>
              </a:rPr>
              <a:t>edian trip tends to be longer on weekends than on weekdays. And overall, the longest trip is in the early morning period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